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handoutMasterIdLst>
    <p:handoutMasterId r:id="rId12"/>
  </p:handoutMasterIdLst>
  <p:sldIdLst>
    <p:sldId id="267" r:id="rId5"/>
    <p:sldId id="258" r:id="rId6"/>
    <p:sldId id="261" r:id="rId7"/>
    <p:sldId id="257" r:id="rId8"/>
    <p:sldId id="264" r:id="rId9"/>
    <p:sldId id="259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B7DEE8"/>
    <a:srgbClr val="000000"/>
    <a:srgbClr val="EFE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06799F8-075E-4A3A-A7F6-7FBC6576F1A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47F476-161E-4A04-A0FB-965A0EEB43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E49AB-875B-42C8-941C-0DE0DBD2D3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6B955-9ABA-47D4-BA0F-43D209E6DE06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FBA4A-EC84-4A1C-951D-F76333FEE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85306-E124-4DA3-9455-10E28A78F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AA0D8-202C-4D3D-887A-429ECB6FF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0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8" y="1397977"/>
            <a:ext cx="8361229" cy="3007447"/>
          </a:xfrm>
        </p:spPr>
        <p:txBody>
          <a:bodyPr anchor="ctr" anchorCtr="0">
            <a:noAutofit/>
          </a:bodyPr>
          <a:lstStyle>
            <a:lvl1pPr algn="ctr">
              <a:defRPr sz="66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4475023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79965FD7-DA9A-4AFB-B8C8-34AC1FEE9F72}"/>
              </a:ext>
            </a:extLst>
          </p:cNvPr>
          <p:cNvSpPr/>
          <p:nvPr userDrawn="1"/>
        </p:nvSpPr>
        <p:spPr>
          <a:xfrm flipV="1">
            <a:off x="887674" y="726883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92465177-72B9-4DCF-8F98-0C79F3EE32EC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4408489"/>
          </a:xfrm>
          <a:prstGeom prst="corner">
            <a:avLst>
              <a:gd name="adj1" fmla="val 6149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6773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1295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91236E78-C797-4C31-BA0C-DB193BAF6D2D}"/>
              </a:ext>
            </a:extLst>
          </p:cNvPr>
          <p:cNvSpPr/>
          <p:nvPr userDrawn="1"/>
        </p:nvSpPr>
        <p:spPr>
          <a:xfrm rot="10800000" flipV="1">
            <a:off x="8391654" y="1873024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BFA658F0-F295-40A9-8BA8-1F6CBDFBBE09}"/>
              </a:ext>
            </a:extLst>
          </p:cNvPr>
          <p:cNvSpPr/>
          <p:nvPr userDrawn="1"/>
        </p:nvSpPr>
        <p:spPr>
          <a:xfrm flipH="1">
            <a:off x="8152968" y="1752327"/>
            <a:ext cx="3152309" cy="4408489"/>
          </a:xfrm>
          <a:prstGeom prst="corner">
            <a:avLst>
              <a:gd name="adj1" fmla="val 7085"/>
              <a:gd name="adj2" fmla="val 7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007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254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D1631-6749-4027-9415-B72D163BB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0471" y="2297695"/>
            <a:ext cx="9071059" cy="2767600"/>
          </a:xfrm>
        </p:spPr>
        <p:txBody>
          <a:bodyPr anchor="ctr"/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10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014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econd Option">
    <p:bg bwMode="grayWhite">
      <p:bgPr>
        <a:gradFill flip="none" rotWithShape="1">
          <a:gsLst>
            <a:gs pos="0">
              <a:schemeClr val="tx2">
                <a:lumMod val="50000"/>
              </a:schemeClr>
            </a:gs>
            <a:gs pos="34000">
              <a:schemeClr val="tx2"/>
            </a:gs>
            <a:gs pos="66000">
              <a:schemeClr val="tx2">
                <a:lumMod val="75000"/>
              </a:schemeClr>
            </a:gs>
            <a:gs pos="97000">
              <a:schemeClr val="tx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-Shape 9">
            <a:extLst>
              <a:ext uri="{FF2B5EF4-FFF2-40B4-BE49-F238E27FC236}">
                <a16:creationId xmlns:a16="http://schemas.microsoft.com/office/drawing/2014/main" id="{13412040-642F-40C5-8AB5-C0E8D41B481B}"/>
              </a:ext>
            </a:extLst>
          </p:cNvPr>
          <p:cNvSpPr/>
          <p:nvPr userDrawn="1"/>
        </p:nvSpPr>
        <p:spPr>
          <a:xfrm flipV="1">
            <a:off x="870090" y="709300"/>
            <a:ext cx="2772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 title="Side bar">
            <a:extLst>
              <a:ext uri="{FF2B5EF4-FFF2-40B4-BE49-F238E27FC236}">
                <a16:creationId xmlns:a16="http://schemas.microsoft.com/office/drawing/2014/main" id="{BADD331D-DA8D-4D47-A2BB-F4875FDB16A4}"/>
              </a:ext>
            </a:extLst>
          </p:cNvPr>
          <p:cNvSpPr/>
          <p:nvPr userDrawn="1"/>
        </p:nvSpPr>
        <p:spPr>
          <a:xfrm rot="5400000">
            <a:off x="5791174" y="457175"/>
            <a:ext cx="609651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97977" y="1151796"/>
            <a:ext cx="9504485" cy="3007447"/>
          </a:xfrm>
        </p:spPr>
        <p:txBody>
          <a:bodyPr anchor="ctr" anchorCtr="0">
            <a:noAutofit/>
          </a:bodyPr>
          <a:lstStyle>
            <a:lvl1pPr algn="ctr">
              <a:defRPr sz="66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977" y="4897053"/>
            <a:ext cx="950448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68D376A1-CC76-4C90-B2CF-F89EA13E7942}"/>
              </a:ext>
            </a:extLst>
          </p:cNvPr>
          <p:cNvSpPr/>
          <p:nvPr userDrawn="1"/>
        </p:nvSpPr>
        <p:spPr>
          <a:xfrm rot="10800000" flipV="1">
            <a:off x="8549910" y="1820273"/>
            <a:ext cx="2772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3007448"/>
          </a:xfrm>
          <a:prstGeom prst="corner">
            <a:avLst>
              <a:gd name="adj1" fmla="val 6089"/>
              <a:gd name="adj2" fmla="val 676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8286317" y="1685653"/>
            <a:ext cx="3152309" cy="3007448"/>
          </a:xfrm>
          <a:prstGeom prst="corner">
            <a:avLst>
              <a:gd name="adj1" fmla="val 6089"/>
              <a:gd name="adj2" fmla="val 6442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350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72021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84671"/>
            <a:ext cx="9601200" cy="438272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EFB83C-E1EC-41AC-BFF6-9D094E2D43C6}"/>
              </a:ext>
            </a:extLst>
          </p:cNvPr>
          <p:cNvCxnSpPr/>
          <p:nvPr userDrawn="1"/>
        </p:nvCxnSpPr>
        <p:spPr>
          <a:xfrm>
            <a:off x="1465008" y="1445344"/>
            <a:ext cx="9468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9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and Picture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22C1B9-FA56-4CEA-AD98-25A595D942F8}"/>
              </a:ext>
            </a:extLst>
          </p:cNvPr>
          <p:cNvSpPr/>
          <p:nvPr userDrawn="1"/>
        </p:nvSpPr>
        <p:spPr bwMode="white">
          <a:xfrm>
            <a:off x="7040199" y="564425"/>
            <a:ext cx="4356000" cy="4464000"/>
          </a:xfrm>
          <a:prstGeom prst="ellipse">
            <a:avLst/>
          </a:prstGeom>
          <a:noFill/>
          <a:ln w="12382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 title="Background Shape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anchor="ctr" anchorCtr="0">
            <a:no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86B981-6A78-425B-97A2-BA24E40DB7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761" y="670570"/>
            <a:ext cx="4151312" cy="4248000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A21C7D74-31FD-4638-819B-6F7351A177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294" y="5188236"/>
            <a:ext cx="4858459" cy="1126906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530352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9875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14447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901952" indent="0" algn="ctr"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844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 title="Background Shape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anchor="ctr" anchorCtr="0">
            <a:no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D439475-E625-4449-B42E-8F291D64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60" y="518474"/>
            <a:ext cx="4910394" cy="5759777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lang="en-US"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lang="en-US"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lang="en-US"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lang="en-US"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noProof="0"/>
              <a:t>Edit Master text styles</a:t>
            </a:r>
          </a:p>
          <a:p>
            <a:pPr marL="0" lvl="1" indent="0" algn="ctr">
              <a:buNone/>
            </a:pPr>
            <a:r>
              <a:rPr lang="en-US" noProof="0"/>
              <a:t>Second level</a:t>
            </a:r>
          </a:p>
          <a:p>
            <a:pPr marL="0" lvl="2" indent="0" algn="ctr">
              <a:buNone/>
            </a:pPr>
            <a:r>
              <a:rPr lang="en-US" noProof="0"/>
              <a:t>Third level</a:t>
            </a:r>
          </a:p>
          <a:p>
            <a:pPr marL="0" lvl="3" indent="0" algn="ctr">
              <a:buNone/>
            </a:pPr>
            <a:r>
              <a:rPr lang="en-US" noProof="0"/>
              <a:t>Fourth level</a:t>
            </a:r>
          </a:p>
          <a:p>
            <a:pPr marL="0" lvl="4" indent="0" algn="ctr">
              <a:buNone/>
            </a:pPr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60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, TItl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430D42-50DC-4502-A3E8-251FE7F0809D}"/>
              </a:ext>
            </a:extLst>
          </p:cNvPr>
          <p:cNvSpPr/>
          <p:nvPr userDrawn="1"/>
        </p:nvSpPr>
        <p:spPr>
          <a:xfrm>
            <a:off x="507591" y="5289755"/>
            <a:ext cx="5270049" cy="1012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3"/>
              </a:solidFill>
            </a:endParaRP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4732985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anchor="ctr" anchorCtr="0">
            <a:norm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BDA3A4D-2561-4EEB-8787-E1A6525657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245" y="668595"/>
            <a:ext cx="4646651" cy="4198373"/>
          </a:xfrm>
          <a:prstGeom prst="snip2DiagRect">
            <a:avLst>
              <a:gd name="adj1" fmla="val 0"/>
              <a:gd name="adj2" fmla="val 10300"/>
            </a:avLst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B32A6B-92AA-4208-9120-FFC166CE7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75" y="5352418"/>
            <a:ext cx="5148000" cy="900000"/>
          </a:xfrm>
          <a:solidFill>
            <a:schemeClr val="bg2"/>
          </a:solidFill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1pPr>
            <a:lvl2pPr marL="530352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2pPr>
            <a:lvl3pPr marL="9875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3pPr>
            <a:lvl4pPr marL="14447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4pPr>
            <a:lvl5pPr marL="1901952" indent="0" algn="ctr"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82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5945780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anchor="ctr" anchorCtr="0">
            <a:norm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57F3340-8A42-40F0-BF5B-EEF6E3E88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246" y="668595"/>
            <a:ext cx="4646651" cy="5383413"/>
          </a:xfrm>
          <a:custGeom>
            <a:avLst/>
            <a:gdLst>
              <a:gd name="connsiteX0" fmla="*/ 0 w 4646651"/>
              <a:gd name="connsiteY0" fmla="*/ 0 h 5383413"/>
              <a:gd name="connsiteX1" fmla="*/ 4168046 w 4646651"/>
              <a:gd name="connsiteY1" fmla="*/ 0 h 5383413"/>
              <a:gd name="connsiteX2" fmla="*/ 4646651 w 4646651"/>
              <a:gd name="connsiteY2" fmla="*/ 478605 h 5383413"/>
              <a:gd name="connsiteX3" fmla="*/ 4646651 w 4646651"/>
              <a:gd name="connsiteY3" fmla="*/ 5383413 h 5383413"/>
              <a:gd name="connsiteX4" fmla="*/ 478605 w 4646651"/>
              <a:gd name="connsiteY4" fmla="*/ 5383413 h 5383413"/>
              <a:gd name="connsiteX5" fmla="*/ 0 w 4646651"/>
              <a:gd name="connsiteY5" fmla="*/ 4904808 h 538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6651" h="5383413">
                <a:moveTo>
                  <a:pt x="0" y="0"/>
                </a:moveTo>
                <a:lnTo>
                  <a:pt x="4168046" y="0"/>
                </a:lnTo>
                <a:lnTo>
                  <a:pt x="4646651" y="478605"/>
                </a:lnTo>
                <a:lnTo>
                  <a:pt x="4646651" y="5383413"/>
                </a:lnTo>
                <a:lnTo>
                  <a:pt x="478605" y="5383413"/>
                </a:lnTo>
                <a:lnTo>
                  <a:pt x="0" y="4904808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78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blackWhite">
      <p:bgPr>
        <a:gradFill flip="none" rotWithShape="1">
          <a:gsLst>
            <a:gs pos="0">
              <a:schemeClr val="bg2">
                <a:lumMod val="50000"/>
              </a:schemeClr>
            </a:gs>
            <a:gs pos="33000">
              <a:schemeClr val="bg2"/>
            </a:gs>
            <a:gs pos="66000">
              <a:schemeClr val="bg2">
                <a:lumMod val="75000"/>
              </a:schemeClr>
            </a:gs>
            <a:gs pos="97000">
              <a:schemeClr val="bg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BF5B4C6D-2825-4690-8D32-39CBF5E0F7E6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DFD43940-6D78-4E75-BDB6-8792768BB894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5837"/>
              <a:gd name="adj2" fmla="val 6502"/>
            </a:avLst>
          </a:prstGeom>
          <a:solidFill>
            <a:srgbClr val="EFEDE3"/>
          </a:solidFill>
          <a:ln>
            <a:solidFill>
              <a:srgbClr val="EFEDE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921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885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id="{FFA7AFEF-D97A-4A94-A884-7F95E91332B7}"/>
              </a:ext>
            </a:extLst>
          </p:cNvPr>
          <p:cNvSpPr/>
          <p:nvPr userDrawn="1"/>
        </p:nvSpPr>
        <p:spPr>
          <a:xfrm>
            <a:off x="622095" y="0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630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8" r:id="rId4"/>
    <p:sldLayoutId id="2147483671" r:id="rId5"/>
    <p:sldLayoutId id="2147483669" r:id="rId6"/>
    <p:sldLayoutId id="2147483672" r:id="rId7"/>
    <p:sldLayoutId id="2147483663" r:id="rId8"/>
    <p:sldLayoutId id="2147483664" r:id="rId9"/>
    <p:sldLayoutId id="2147483665" r:id="rId10"/>
    <p:sldLayoutId id="2147483666" r:id="rId11"/>
    <p:sldLayoutId id="2147483673" r:id="rId12"/>
    <p:sldLayoutId id="2147483667" r:id="rId13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732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4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304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7876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187702" indent="-28575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Video%20by%20Kampus%20Production:%20https:/www.pexels.com/video/a-man-holding-another-person-s-hand-7516765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Video%20by%20Kampus%20Production:%20https:/www.pexels.com/video/a-man-holding-another-person-s-hand-7516765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ufortccc.edu/continuing-education/general-information/registration" TargetMode="External"/><Relationship Id="rId2" Type="http://schemas.openxmlformats.org/officeDocument/2006/relationships/hyperlink" Target="https://livebeaufortccc-my.sharepoint.com/:p:/g/personal/jackiel2244_beaufortccc_edu/ESi8H8XAVxhIubP0MXsQCAwBfKy_PrGV2kaI5jrvZjQn3g?e=Idh8YZ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eaufortccc.edu/continuing-education/general-information/financial-assistanc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ncnar.ncdhhs.gov/ncna.html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jackie.butcher@beaufortccc.edu" TargetMode="External"/><Relationship Id="rId7" Type="http://schemas.openxmlformats.org/officeDocument/2006/relationships/image" Target="../media/image6.png"/><Relationship Id="rId2" Type="http://schemas.openxmlformats.org/officeDocument/2006/relationships/hyperlink" Target="mailto:continuingeducation@beaufortccc.edu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beaufortccc.edu/student-records/schedules" TargetMode="External"/><Relationship Id="rId5" Type="http://schemas.openxmlformats.org/officeDocument/2006/relationships/hyperlink" Target="https://www.beaufortccc.edu/continuing-education/general-information/financial-assistance" TargetMode="External"/><Relationship Id="rId4" Type="http://schemas.openxmlformats.org/officeDocument/2006/relationships/hyperlink" Target="https://www.beaufortccc.edu/continuing-education/general-information/registr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73FA45-7D0C-40D7-B8A4-8C497DB08C09}"/>
              </a:ext>
            </a:extLst>
          </p:cNvPr>
          <p:cNvSpPr/>
          <p:nvPr/>
        </p:nvSpPr>
        <p:spPr>
          <a:xfrm>
            <a:off x="-4" y="0"/>
            <a:ext cx="12192004" cy="6858000"/>
          </a:xfrm>
          <a:prstGeom prst="rect">
            <a:avLst/>
          </a:prstGeom>
          <a:solidFill>
            <a:srgbClr val="B7DEE8">
              <a:alpha val="80000"/>
            </a:srgbClr>
          </a:solidFill>
          <a:ln>
            <a:solidFill>
              <a:srgbClr val="000000">
                <a:alpha val="40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889FE-7B85-40C7-8441-909223A9B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Nurse Aide I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at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BCCC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DC842-2DF4-46F3-AEC5-E38386DA68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YOU BELONG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638A3-DDB4-4670-B82C-298A854C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490" y="277086"/>
            <a:ext cx="1691211" cy="144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7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-kampus-production-7522221">
            <a:hlinkClick r:id="" action="ppaction://media"/>
            <a:extLst>
              <a:ext uri="{FF2B5EF4-FFF2-40B4-BE49-F238E27FC236}">
                <a16:creationId xmlns:a16="http://schemas.microsoft.com/office/drawing/2014/main" id="{1702EF3D-E119-48FC-A2CF-F642E925E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" y="0"/>
            <a:ext cx="1219200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6F787B-BF67-42F9-BD1F-2E4D0B128EDB}"/>
              </a:ext>
            </a:extLst>
          </p:cNvPr>
          <p:cNvSpPr/>
          <p:nvPr/>
        </p:nvSpPr>
        <p:spPr>
          <a:xfrm>
            <a:off x="-4" y="0"/>
            <a:ext cx="12192004" cy="6858000"/>
          </a:xfrm>
          <a:prstGeom prst="rect">
            <a:avLst/>
          </a:prstGeom>
          <a:solidFill>
            <a:srgbClr val="B7DEE8">
              <a:alpha val="80000"/>
            </a:srgbClr>
          </a:solidFill>
          <a:ln>
            <a:solidFill>
              <a:srgbClr val="000000">
                <a:alpha val="40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28594-E3E7-4921-BB26-C93A4252F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395420"/>
            <a:ext cx="8361229" cy="5093870"/>
          </a:xfrm>
        </p:spPr>
        <p:txBody>
          <a:bodyPr/>
          <a:lstStyle/>
          <a:p>
            <a:pPr algn="l"/>
            <a:r>
              <a:rPr lang="en-US" sz="3600" b="1" dirty="0">
                <a:latin typeface="Arial Narrow" panose="020B0606020202030204" pitchFamily="34" charset="0"/>
              </a:rPr>
              <a:t>What is a CNA?</a:t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en-US" sz="2400" dirty="0">
                <a:latin typeface="Arial Narrow" panose="020B0606020202030204" pitchFamily="34" charset="0"/>
              </a:rPr>
              <a:t>A valued, unlicensed member of the health care team, responsible for providing delegated nursing tasks, within a defined range of function for residents (patients, clients) in a variety of settings and who is listed on the NC Nurse Aide I Registry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Responsibilities of a NAI:  providing basic nursing, personal, and interpersonal skills needed to provide safe, competent care under the supervision of a licensed nurse.  </a:t>
            </a:r>
            <a:b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b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n-US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						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AE2CE-F5D8-4BB6-A52B-9737F0CA1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9674" y="1164060"/>
            <a:ext cx="8096683" cy="462721"/>
          </a:xfrm>
        </p:spPr>
        <p:txBody>
          <a:bodyPr>
            <a:normAutofit/>
          </a:bodyPr>
          <a:lstStyle/>
          <a:p>
            <a:r>
              <a:rPr lang="en-US" sz="1400" b="1" dirty="0"/>
              <a:t>Nurse Aide I (NAI),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Certified Nursing Assistant (CNA) or Nursing Assistant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874B3-AD5E-41E5-951C-D32A2D2135B0}"/>
              </a:ext>
            </a:extLst>
          </p:cNvPr>
          <p:cNvSpPr txBox="1"/>
          <p:nvPr/>
        </p:nvSpPr>
        <p:spPr>
          <a:xfrm>
            <a:off x="9601200" y="5574890"/>
            <a:ext cx="1821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 Narrow" panose="020B0606020202030204" pitchFamily="34" charset="0"/>
                <a:hlinkClick r:id="rId5"/>
              </a:rPr>
              <a:t>Video by </a:t>
            </a:r>
            <a:r>
              <a:rPr lang="en-US" sz="1200" dirty="0" err="1">
                <a:solidFill>
                  <a:srgbClr val="0070C0"/>
                </a:solidFill>
                <a:latin typeface="Arial Narrow" panose="020B0606020202030204" pitchFamily="34" charset="0"/>
                <a:hlinkClick r:id="rId5"/>
              </a:rPr>
              <a:t>Kampus</a:t>
            </a:r>
            <a:r>
              <a:rPr lang="en-US" sz="1200" dirty="0">
                <a:solidFill>
                  <a:srgbClr val="0070C0"/>
                </a:solidFill>
                <a:latin typeface="Arial Narrow" panose="020B0606020202030204" pitchFamily="34" charset="0"/>
                <a:hlinkClick r:id="rId5"/>
              </a:rPr>
              <a:t> Production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25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02D21A-40D8-4A2A-9BDB-510DDFC3417A}"/>
              </a:ext>
            </a:extLst>
          </p:cNvPr>
          <p:cNvSpPr/>
          <p:nvPr/>
        </p:nvSpPr>
        <p:spPr>
          <a:xfrm>
            <a:off x="-4" y="0"/>
            <a:ext cx="12192004" cy="6857999"/>
          </a:xfrm>
          <a:prstGeom prst="rect">
            <a:avLst/>
          </a:prstGeom>
          <a:solidFill>
            <a:srgbClr val="B7DEE8">
              <a:alpha val="80000"/>
            </a:srgbClr>
          </a:solidFill>
          <a:ln>
            <a:solidFill>
              <a:srgbClr val="000000">
                <a:alpha val="40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C9891-6751-47AC-8441-AE5A5C5953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69041" y="312738"/>
            <a:ext cx="4643437" cy="1341437"/>
          </a:xfrm>
        </p:spPr>
        <p:txBody>
          <a:bodyPr>
            <a:normAutofit/>
          </a:bodyPr>
          <a:lstStyle/>
          <a:p>
            <a:r>
              <a:rPr lang="en-US" dirty="0"/>
              <a:t>Employment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3E92E-7C10-4FDF-B7B0-BF5A5A7DC51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469041" y="1689049"/>
            <a:ext cx="4643437" cy="4387850"/>
          </a:xfrm>
        </p:spPr>
        <p:txBody>
          <a:bodyPr/>
          <a:lstStyle/>
          <a:p>
            <a:r>
              <a:rPr lang="en-US" sz="2400" dirty="0"/>
              <a:t>Hospital</a:t>
            </a:r>
          </a:p>
          <a:p>
            <a:r>
              <a:rPr lang="en-US" sz="2400" dirty="0"/>
              <a:t>Skilled nursing facility</a:t>
            </a:r>
          </a:p>
          <a:p>
            <a:r>
              <a:rPr lang="en-US" sz="2400" dirty="0"/>
              <a:t>Assisted Living facility</a:t>
            </a:r>
          </a:p>
          <a:p>
            <a:r>
              <a:rPr lang="en-US" sz="2400" dirty="0"/>
              <a:t>Home Health Agency</a:t>
            </a:r>
          </a:p>
          <a:p>
            <a:r>
              <a:rPr lang="en-US" sz="2400" dirty="0"/>
              <a:t>Physician Clinic</a:t>
            </a:r>
          </a:p>
          <a:p>
            <a:r>
              <a:rPr lang="en-US" sz="2400" dirty="0"/>
              <a:t>Hospice Agency</a:t>
            </a:r>
          </a:p>
          <a:p>
            <a:r>
              <a:rPr lang="en-US" sz="2400" dirty="0"/>
              <a:t>Group Homes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C8121-738F-4674-914D-B3EE5ED89F5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69041" y="5043948"/>
            <a:ext cx="5275262" cy="162232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1F497D"/>
                </a:solidFill>
              </a:rPr>
              <a:t>      NC average starting pay rate is $15/hr.</a:t>
            </a:r>
          </a:p>
          <a:p>
            <a:pPr marL="1901952" lvl="4" indent="0">
              <a:buNone/>
            </a:pPr>
            <a:r>
              <a:rPr lang="en-US" dirty="0">
                <a:solidFill>
                  <a:srgbClr val="1F497D"/>
                </a:solidFill>
              </a:rPr>
              <a:t>		</a:t>
            </a:r>
          </a:p>
          <a:p>
            <a:pPr marL="1901952" lvl="4" indent="0">
              <a:buNone/>
            </a:pPr>
            <a:r>
              <a:rPr lang="en-US" dirty="0">
                <a:solidFill>
                  <a:srgbClr val="0070C0"/>
                </a:solidFill>
                <a:latin typeface="Arial Narrow" panose="020B0606020202030204" pitchFamily="34" charset="0"/>
                <a:hlinkClick r:id="rId4"/>
              </a:rPr>
              <a:t>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8" name="pexels-kampus-production-7516765">
            <a:hlinkClick r:id="" action="ppaction://media"/>
            <a:extLst>
              <a:ext uri="{FF2B5EF4-FFF2-40B4-BE49-F238E27FC236}">
                <a16:creationId xmlns:a16="http://schemas.microsoft.com/office/drawing/2014/main" id="{31CB7CF7-6BA5-4188-A38A-84674C3FE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" y="0"/>
            <a:ext cx="385762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376692-C41A-44A6-92B1-C2209D8BD495}"/>
              </a:ext>
            </a:extLst>
          </p:cNvPr>
          <p:cNvSpPr txBox="1"/>
          <p:nvPr/>
        </p:nvSpPr>
        <p:spPr>
          <a:xfrm>
            <a:off x="10136525" y="6076899"/>
            <a:ext cx="1907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 Narrow" panose="020B0606020202030204" pitchFamily="34" charset="0"/>
                <a:hlinkClick r:id="rId4"/>
              </a:rPr>
              <a:t>Video by </a:t>
            </a:r>
            <a:r>
              <a:rPr lang="en-US" sz="1200" dirty="0" err="1">
                <a:solidFill>
                  <a:srgbClr val="0070C0"/>
                </a:solidFill>
                <a:latin typeface="Arial Narrow" panose="020B0606020202030204" pitchFamily="34" charset="0"/>
                <a:hlinkClick r:id="rId4"/>
              </a:rPr>
              <a:t>Kampus</a:t>
            </a:r>
            <a:r>
              <a:rPr lang="en-US" sz="1200" dirty="0">
                <a:solidFill>
                  <a:srgbClr val="0070C0"/>
                </a:solidFill>
                <a:latin typeface="Arial Narrow" panose="020B0606020202030204" pitchFamily="34" charset="0"/>
                <a:hlinkClick r:id="rId4"/>
              </a:rPr>
              <a:t> Production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98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41D452-1257-4519-863D-CB30C2AAC0EC}"/>
              </a:ext>
            </a:extLst>
          </p:cNvPr>
          <p:cNvSpPr/>
          <p:nvPr/>
        </p:nvSpPr>
        <p:spPr>
          <a:xfrm>
            <a:off x="754912" y="0"/>
            <a:ext cx="11437088" cy="6858000"/>
          </a:xfrm>
          <a:prstGeom prst="rect">
            <a:avLst/>
          </a:prstGeom>
          <a:solidFill>
            <a:srgbClr val="B7DEE8">
              <a:alpha val="80000"/>
            </a:srgbClr>
          </a:solidFill>
          <a:ln>
            <a:solidFill>
              <a:srgbClr val="000000">
                <a:alpha val="40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DF258-FBDF-4B27-9629-7EDE5A44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Nurse Aide I- </a:t>
            </a:r>
            <a:r>
              <a:rPr lang="en-US" sz="3200" dirty="0"/>
              <a:t>Let’s get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B044-A495-4FDE-B341-D8F787F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12" y="1484672"/>
            <a:ext cx="11437088" cy="3395672"/>
          </a:xfrm>
        </p:spPr>
        <p:txBody>
          <a:bodyPr/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Prerequisites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: 17 years old or older, Social Security card and government issued    picture ID. Career Readiness Certificate (CRC) of Silver or Higher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Other options:  College degree, or a Math and English college course with at least a C.</a:t>
            </a: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CRC link for more information - </a:t>
            </a:r>
            <a:r>
              <a:rPr lang="en-US" sz="1800" dirty="0">
                <a:hlinkClick r:id="rId2"/>
              </a:rPr>
              <a:t>BCCC NCRC Testing Information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Register in Building 8. Payment and prerequisites are due at the time of registration. Financial/scholarship assistance may be available. Call 252-940-6375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  <a:hlinkClick r:id="rId3"/>
              </a:rPr>
              <a:t>Registration and Payment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  <a:hlinkClick r:id="rId4"/>
              </a:rPr>
              <a:t>Financial Assistance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US" sz="1800" b="1" dirty="0">
                <a:solidFill>
                  <a:srgbClr val="FF0000"/>
                </a:solidFill>
              </a:rPr>
              <a:t>Program requirements are discussed in detail on the first day of class.</a:t>
            </a:r>
          </a:p>
        </p:txBody>
      </p:sp>
    </p:spTree>
    <p:extLst>
      <p:ext uri="{BB962C8B-B14F-4D97-AF65-F5344CB8AC3E}">
        <p14:creationId xmlns:p14="http://schemas.microsoft.com/office/powerpoint/2010/main" val="2684535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E2F8C8-D62C-4E82-BBA0-4099EBCC6CEE}"/>
              </a:ext>
            </a:extLst>
          </p:cNvPr>
          <p:cNvSpPr/>
          <p:nvPr/>
        </p:nvSpPr>
        <p:spPr>
          <a:xfrm>
            <a:off x="-4" y="0"/>
            <a:ext cx="12192004" cy="6858000"/>
          </a:xfrm>
          <a:prstGeom prst="rect">
            <a:avLst/>
          </a:prstGeom>
          <a:solidFill>
            <a:srgbClr val="B7DEE8">
              <a:alpha val="80000"/>
            </a:srgbClr>
          </a:solidFill>
          <a:ln>
            <a:solidFill>
              <a:srgbClr val="000000">
                <a:alpha val="40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AF4B2-1DB7-414F-A4A4-4F72BEAF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103" y="464459"/>
            <a:ext cx="3370521" cy="1428136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Program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B9A3-E4C7-4E87-9EAE-EBDC28D24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547" y="1892595"/>
            <a:ext cx="4858460" cy="4965404"/>
          </a:xfrm>
        </p:spPr>
        <p:txBody>
          <a:bodyPr/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Hybrid course has 44 hours of online instruction. Student will need to be able to access Blackboard and attend in person for lab and clinical instruction.</a:t>
            </a:r>
          </a:p>
          <a:p>
            <a:pPr marL="0" indent="0">
              <a:buNone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Student is responsible for:  books, background check, immunizations, drug testing, and transportation to clinical site(s). 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Course requires clinical experience at a long-term care facility. Clinical facilities require a background check, drug testing, and current immunizations. </a:t>
            </a:r>
          </a:p>
          <a:p>
            <a:endParaRPr lang="en-ZA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ZA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Student is responsible for purchasing </a:t>
            </a:r>
            <a:r>
              <a:rPr lang="en-ZA" sz="14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CastleBranch</a:t>
            </a:r>
            <a:r>
              <a:rPr lang="en-ZA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ZA" sz="14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CastleBranch</a:t>
            </a:r>
            <a:r>
              <a:rPr lang="en-ZA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is a 3</a:t>
            </a:r>
            <a:r>
              <a:rPr lang="en-ZA" sz="1400" baseline="30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rd</a:t>
            </a:r>
            <a:r>
              <a:rPr lang="en-ZA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party vendor used for background check, drug testing and immunization documentation ($90). Convictions or unsubstantiated drug tests are reviewed and determined by the clinical facility. Clinical facility decision is final. </a:t>
            </a:r>
          </a:p>
          <a:p>
            <a:pPr lvl="0"/>
            <a:endParaRPr lang="en-ZA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ZA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Student is responsible for ensuring immunizations are up-to-date. Cost will vary depending on immunizations needed. </a:t>
            </a:r>
          </a:p>
          <a:p>
            <a:pPr lvl="0"/>
            <a:endParaRPr lang="en-US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Uniform:  Price will vary depending on your place of purchase</a:t>
            </a:r>
            <a:r>
              <a:rPr lang="en-US" sz="1400" dirty="0">
                <a:latin typeface="Arial Narrow" panose="020B0606020202030204" pitchFamily="34" charset="0"/>
              </a:rPr>
              <a:t>. </a:t>
            </a:r>
          </a:p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0FC6291-B893-461C-8A82-0C117F294BF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https://discover.castlebranch.com/</a:t>
            </a:r>
          </a:p>
        </p:txBody>
      </p:sp>
      <p:pic>
        <p:nvPicPr>
          <p:cNvPr id="1030" name="Picture 6" descr="CastleBranch - Home | Facebook">
            <a:extLst>
              <a:ext uri="{FF2B5EF4-FFF2-40B4-BE49-F238E27FC236}">
                <a16:creationId xmlns:a16="http://schemas.microsoft.com/office/drawing/2014/main" id="{E68280AB-B914-43E8-90F2-0FF53343A6D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r="1140"/>
          <a:stretch>
            <a:fillRect/>
          </a:stretch>
        </p:blipFill>
        <p:spPr bwMode="auto">
          <a:xfrm>
            <a:off x="7868092" y="1339703"/>
            <a:ext cx="2690038" cy="28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0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FECA54-5F9B-43CD-9BCC-AA155A6A4AD0}"/>
              </a:ext>
            </a:extLst>
          </p:cNvPr>
          <p:cNvSpPr/>
          <p:nvPr/>
        </p:nvSpPr>
        <p:spPr>
          <a:xfrm>
            <a:off x="-4" y="0"/>
            <a:ext cx="12192004" cy="6858000"/>
          </a:xfrm>
          <a:prstGeom prst="rect">
            <a:avLst/>
          </a:prstGeom>
          <a:solidFill>
            <a:srgbClr val="B7DEE8">
              <a:alpha val="80000"/>
            </a:srgbClr>
          </a:solidFill>
          <a:ln>
            <a:solidFill>
              <a:srgbClr val="000000">
                <a:alpha val="40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AF4B2-1DB7-414F-A4A4-4F72BEAFA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Nurse Aide I Credentialing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B9A3-E4C7-4E87-9EAE-EBDC28D24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Successfully complete NAI program to be listed on the North Carolina Nurse Aide Registry-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https://ncnar.ncdhhs.gov/ncna.html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Successfully pass both the written exam and skills exam with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Credentia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-$140. 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BCCC is a designated In-Facility skills testing center. BCCC students are eligible to test on site after successful completion.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952927E-AEC4-40FF-ABBD-2A3BE13F306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https://credentia.com/test-takers/ncna</a:t>
            </a:r>
          </a:p>
        </p:txBody>
      </p:sp>
      <p:sp>
        <p:nvSpPr>
          <p:cNvPr id="6" name="AutoShape 4" descr="Credentia">
            <a:extLst>
              <a:ext uri="{FF2B5EF4-FFF2-40B4-BE49-F238E27FC236}">
                <a16:creationId xmlns:a16="http://schemas.microsoft.com/office/drawing/2014/main" id="{A7764BAC-7C0A-4C05-8AD1-6BC4ACBA86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18612" y="1425388"/>
            <a:ext cx="2985247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Pennsylvania | Credentia">
            <a:extLst>
              <a:ext uri="{FF2B5EF4-FFF2-40B4-BE49-F238E27FC236}">
                <a16:creationId xmlns:a16="http://schemas.microsoft.com/office/drawing/2014/main" id="{6219D80F-2A0D-4E56-A285-E1CE7047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99" y="1575603"/>
            <a:ext cx="2985247" cy="249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9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B788F9-0A37-4747-A068-200ADCA665D2}"/>
              </a:ext>
            </a:extLst>
          </p:cNvPr>
          <p:cNvSpPr/>
          <p:nvPr/>
        </p:nvSpPr>
        <p:spPr>
          <a:xfrm>
            <a:off x="765544" y="0"/>
            <a:ext cx="11426456" cy="6858000"/>
          </a:xfrm>
          <a:prstGeom prst="rect">
            <a:avLst/>
          </a:prstGeom>
          <a:solidFill>
            <a:srgbClr val="B7DEE8">
              <a:alpha val="80000"/>
            </a:srgbClr>
          </a:solidFill>
          <a:ln>
            <a:solidFill>
              <a:srgbClr val="000000">
                <a:alpha val="40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Nurse Aide I </a:t>
            </a:r>
            <a:br>
              <a:rPr lang="en-US" b="1" dirty="0"/>
            </a:br>
            <a:r>
              <a:rPr lang="en-US" sz="1400" dirty="0">
                <a:latin typeface="+mn-lt"/>
              </a:rPr>
              <a:t>Registration-$180, Course fees-$24.25</a:t>
            </a:r>
            <a:br>
              <a:rPr lang="en-US" sz="1400" dirty="0">
                <a:latin typeface="+mn-lt"/>
              </a:rPr>
            </a:b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Contact Continuing Education for Scholarship Information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CA1FD6-532D-4102-8DA1-ABC46A17A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544" y="1913860"/>
            <a:ext cx="11288232" cy="47952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</a:rPr>
              <a:t>Continuing Education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</a:rPr>
              <a:t>252-940-6375 or 252-940-6263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</a:rPr>
              <a:t>Email: </a:t>
            </a:r>
            <a:r>
              <a:rPr lang="en-US" sz="1600" dirty="0">
                <a:solidFill>
                  <a:srgbClr val="0070C0"/>
                </a:solidFill>
                <a:hlinkClick r:id="rId2"/>
              </a:rPr>
              <a:t>continuingeducation@beaufortccc.edu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  <a:hlinkClick r:id="rId3"/>
              </a:rPr>
              <a:t>jackie.butcher@beaufortccc.edu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</a:rPr>
              <a:t>Listed below are links to our website to assist you.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  <a:hlinkClick r:id="rId4"/>
              </a:rPr>
              <a:t>Registration and Payment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  <a:hlinkClick r:id="rId5"/>
              </a:rPr>
              <a:t>Financial Assistance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  <a:hlinkClick r:id="rId6"/>
              </a:rPr>
              <a:t>Class Schedules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90DE7-0AB3-4D6A-A822-6F2795E0D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953" y="4922676"/>
            <a:ext cx="1770927" cy="16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9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874644_Trading cards_AAS_v3" id="{4E496154-558D-4612-A753-0794614ED79B}" vid="{A8FAAD10-755F-4F52-9B7F-8A15476B6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c7e03ab-8fb4-49e2-86c2-fd04ba8954a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03B3AAF64539439BEAEE5C7D57F96B" ma:contentTypeVersion="13" ma:contentTypeDescription="Create a new document." ma:contentTypeScope="" ma:versionID="02a29d01d5afbf45c7ba0d06fb3cdec9">
  <xsd:schema xmlns:xsd="http://www.w3.org/2001/XMLSchema" xmlns:xs="http://www.w3.org/2001/XMLSchema" xmlns:p="http://schemas.microsoft.com/office/2006/metadata/properties" xmlns:ns3="0c7e03ab-8fb4-49e2-86c2-fd04ba8954af" xmlns:ns4="313d003b-970f-450f-8b2f-d124d8e75831" targetNamespace="http://schemas.microsoft.com/office/2006/metadata/properties" ma:root="true" ma:fieldsID="3712e40f75bb97345c332477a3c362aa" ns3:_="" ns4:_="">
    <xsd:import namespace="0c7e03ab-8fb4-49e2-86c2-fd04ba8954af"/>
    <xsd:import namespace="313d003b-970f-450f-8b2f-d124d8e758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e03ab-8fb4-49e2-86c2-fd04ba8954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3d003b-970f-450f-8b2f-d124d8e7583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05DA89-9689-4EB7-83A3-32913C232C3C}">
  <ds:schemaRefs>
    <ds:schemaRef ds:uri="0c7e03ab-8fb4-49e2-86c2-fd04ba8954af"/>
    <ds:schemaRef ds:uri="313d003b-970f-450f-8b2f-d124d8e75831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7A6BA32-AEF9-4739-A361-09D22DA159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7e03ab-8fb4-49e2-86c2-fd04ba8954af"/>
    <ds:schemaRef ds:uri="313d003b-970f-450f-8b2f-d124d8e758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F44E19-6F9C-40C6-8F6B-82886B9019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Trading cards</Template>
  <TotalTime>0</TotalTime>
  <Words>559</Words>
  <Application>Microsoft Office PowerPoint</Application>
  <PresentationFormat>Widescreen</PresentationFormat>
  <Paragraphs>56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Franklin Gothic Book</vt:lpstr>
      <vt:lpstr>Impact</vt:lpstr>
      <vt:lpstr>Crop</vt:lpstr>
      <vt:lpstr>Nurse Aide I  at  BCCC</vt:lpstr>
      <vt:lpstr>What is a CNA? A valued, unlicensed member of the health care team, responsible for providing delegated nursing tasks, within a defined range of function for residents (patients, clients) in a variety of settings and who is listed on the NC Nurse Aide I Registry   Responsibilities of a NAI:  providing basic nursing, personal, and interpersonal skills needed to provide safe, competent care under the supervision of a licensed nurse.           </vt:lpstr>
      <vt:lpstr>Employment Opportunities</vt:lpstr>
      <vt:lpstr>Nurse Aide I- Let’s get started</vt:lpstr>
      <vt:lpstr>Program Requirements</vt:lpstr>
      <vt:lpstr>Nurse Aide I Credentialing</vt:lpstr>
      <vt:lpstr>Nurse Aide I  Registration-$180, Course fees-$24.25  Contact Continuing Education for Scholarship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2022-02-08T13:07:15Z</dcterms:created>
  <dcterms:modified xsi:type="dcterms:W3CDTF">2022-04-12T16:55:44Z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0x010100F103B3AAF64539439BEAEE5C7D57F96B</vt:lpwstr>
  </property>
</Properties>
</file>