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handoutMasterIdLst>
    <p:handoutMasterId r:id="rId12"/>
  </p:handoutMasterIdLst>
  <p:sldIdLst>
    <p:sldId id="267" r:id="rId5"/>
    <p:sldId id="258" r:id="rId6"/>
    <p:sldId id="261" r:id="rId7"/>
    <p:sldId id="257" r:id="rId8"/>
    <p:sldId id="264" r:id="rId9"/>
    <p:sldId id="259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000000"/>
    <a:srgbClr val="FFFFFF"/>
    <a:srgbClr val="292929"/>
    <a:srgbClr val="EFEDE3"/>
    <a:srgbClr val="EAEAEA"/>
    <a:srgbClr val="5F5F5F"/>
    <a:srgbClr val="B2B2B2"/>
    <a:srgbClr val="0000F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06799F8-075E-4A3A-A7F6-7FBC6576F1A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47F476-161E-4A04-A0FB-965A0EEB4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E49AB-875B-42C8-941C-0DE0DBD2D3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6B955-9ABA-47D4-BA0F-43D209E6DE06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FBA4A-EC84-4A1C-951D-F76333FEE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85306-E124-4DA3-9455-10E28A78F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AA0D8-202C-4D3D-887A-429ECB6FF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397977"/>
            <a:ext cx="8361229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475023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79965FD7-DA9A-4AFB-B8C8-34AC1FEE9F72}"/>
              </a:ext>
            </a:extLst>
          </p:cNvPr>
          <p:cNvSpPr/>
          <p:nvPr userDrawn="1"/>
        </p:nvSpPr>
        <p:spPr>
          <a:xfrm flipV="1">
            <a:off x="887674" y="726883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92465177-72B9-4DCF-8F98-0C79F3EE32EC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129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91236E78-C797-4C31-BA0C-DB193BAF6D2D}"/>
              </a:ext>
            </a:extLst>
          </p:cNvPr>
          <p:cNvSpPr/>
          <p:nvPr userDrawn="1"/>
        </p:nvSpPr>
        <p:spPr>
          <a:xfrm rot="10800000" flipV="1">
            <a:off x="8391654" y="1873024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BFA658F0-F295-40A9-8BA8-1F6CBDFBBE09}"/>
              </a:ext>
            </a:extLst>
          </p:cNvPr>
          <p:cNvSpPr/>
          <p:nvPr userDrawn="1"/>
        </p:nvSpPr>
        <p:spPr>
          <a:xfrm flipH="1">
            <a:off x="8152968" y="1752327"/>
            <a:ext cx="3152309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007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254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D1631-6749-4027-9415-B72D163BB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471" y="2297695"/>
            <a:ext cx="9071059" cy="2767600"/>
          </a:xfrm>
        </p:spPr>
        <p:txBody>
          <a:bodyPr anchor="ctr"/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10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01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econd Option">
    <p:bg bwMode="grayWhite">
      <p:bgPr>
        <a:gradFill flip="none" rotWithShape="1">
          <a:gsLst>
            <a:gs pos="0">
              <a:schemeClr val="tx2">
                <a:lumMod val="50000"/>
              </a:schemeClr>
            </a:gs>
            <a:gs pos="34000">
              <a:schemeClr val="tx2"/>
            </a:gs>
            <a:gs pos="66000">
              <a:schemeClr val="tx2">
                <a:lumMod val="75000"/>
              </a:schemeClr>
            </a:gs>
            <a:gs pos="97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-Shape 9">
            <a:extLst>
              <a:ext uri="{FF2B5EF4-FFF2-40B4-BE49-F238E27FC236}">
                <a16:creationId xmlns:a16="http://schemas.microsoft.com/office/drawing/2014/main" id="{13412040-642F-40C5-8AB5-C0E8D41B481B}"/>
              </a:ext>
            </a:extLst>
          </p:cNvPr>
          <p:cNvSpPr/>
          <p:nvPr userDrawn="1"/>
        </p:nvSpPr>
        <p:spPr>
          <a:xfrm flipV="1">
            <a:off x="870090" y="709300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BADD331D-DA8D-4D47-A2BB-F4875FDB16A4}"/>
              </a:ext>
            </a:extLst>
          </p:cNvPr>
          <p:cNvSpPr/>
          <p:nvPr userDrawn="1"/>
        </p:nvSpPr>
        <p:spPr>
          <a:xfrm rot="5400000">
            <a:off x="5791174" y="457175"/>
            <a:ext cx="609651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7977" y="1151796"/>
            <a:ext cx="9504485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977" y="4897053"/>
            <a:ext cx="950448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68D376A1-CC76-4C90-B2CF-F89EA13E7942}"/>
              </a:ext>
            </a:extLst>
          </p:cNvPr>
          <p:cNvSpPr/>
          <p:nvPr userDrawn="1"/>
        </p:nvSpPr>
        <p:spPr>
          <a:xfrm rot="10800000" flipV="1">
            <a:off x="8549910" y="1820273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3007448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7" y="1685653"/>
            <a:ext cx="3152309" cy="3007448"/>
          </a:xfrm>
          <a:prstGeom prst="corner">
            <a:avLst>
              <a:gd name="adj1" fmla="val 6089"/>
              <a:gd name="adj2" fmla="val 644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350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72021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84671"/>
            <a:ext cx="9601200" cy="438272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FB83C-E1EC-41AC-BFF6-9D094E2D43C6}"/>
              </a:ext>
            </a:extLst>
          </p:cNvPr>
          <p:cNvCxnSpPr/>
          <p:nvPr userDrawn="1"/>
        </p:nvCxnSpPr>
        <p:spPr>
          <a:xfrm>
            <a:off x="1465008" y="1445344"/>
            <a:ext cx="946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and Picture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22C1B9-FA56-4CEA-AD98-25A595D942F8}"/>
              </a:ext>
            </a:extLst>
          </p:cNvPr>
          <p:cNvSpPr/>
          <p:nvPr userDrawn="1"/>
        </p:nvSpPr>
        <p:spPr bwMode="white">
          <a:xfrm>
            <a:off x="7040199" y="564425"/>
            <a:ext cx="4356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761" y="670570"/>
            <a:ext cx="4151312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294" y="5188236"/>
            <a:ext cx="4858459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530352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9875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14447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901952" indent="0" algn="ctr"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844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60" y="518474"/>
            <a:ext cx="4910394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noProof="0"/>
              <a:t>Edit Master text styles</a:t>
            </a:r>
          </a:p>
          <a:p>
            <a:pPr marL="0" lvl="1" indent="0" algn="ctr">
              <a:buNone/>
            </a:pPr>
            <a:r>
              <a:rPr lang="en-US" noProof="0"/>
              <a:t>Second level</a:t>
            </a:r>
          </a:p>
          <a:p>
            <a:pPr marL="0" lvl="2" indent="0" algn="ctr">
              <a:buNone/>
            </a:pPr>
            <a:r>
              <a:rPr lang="en-US" noProof="0"/>
              <a:t>Third level</a:t>
            </a:r>
          </a:p>
          <a:p>
            <a:pPr marL="0" lvl="3" indent="0" algn="ctr">
              <a:buNone/>
            </a:pPr>
            <a:r>
              <a:rPr lang="en-US" noProof="0"/>
              <a:t>Fourth level</a:t>
            </a:r>
          </a:p>
          <a:p>
            <a:pPr marL="0" lvl="4" indent="0" algn="ctr">
              <a:buNone/>
            </a:pPr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6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, TItl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30D42-50DC-4502-A3E8-251FE7F0809D}"/>
              </a:ext>
            </a:extLst>
          </p:cNvPr>
          <p:cNvSpPr/>
          <p:nvPr userDrawn="1"/>
        </p:nvSpPr>
        <p:spPr>
          <a:xfrm>
            <a:off x="507591" y="5289755"/>
            <a:ext cx="5270049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3"/>
              </a:solidFill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245" y="668595"/>
            <a:ext cx="4646651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75" y="5352418"/>
            <a:ext cx="5148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1pPr>
            <a:lvl2pPr marL="530352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2pPr>
            <a:lvl3pPr marL="9875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3pPr>
            <a:lvl4pPr marL="14447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4pPr>
            <a:lvl5pPr marL="1901952" indent="0" algn="ctr"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246" y="668595"/>
            <a:ext cx="4646651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8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blackWhite">
      <p:bgPr>
        <a:gradFill flip="none" rotWithShape="1">
          <a:gsLst>
            <a:gs pos="0">
              <a:schemeClr val="bg2">
                <a:lumMod val="50000"/>
              </a:schemeClr>
            </a:gs>
            <a:gs pos="33000">
              <a:schemeClr val="bg2"/>
            </a:gs>
            <a:gs pos="66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BF5B4C6D-2825-4690-8D32-39CBF5E0F7E6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DFD43940-6D78-4E75-BDB6-8792768BB894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5837"/>
              <a:gd name="adj2" fmla="val 6502"/>
            </a:avLst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92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885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FFA7AFEF-D97A-4A94-A884-7F95E91332B7}"/>
              </a:ext>
            </a:extLst>
          </p:cNvPr>
          <p:cNvSpPr/>
          <p:nvPr userDrawn="1"/>
        </p:nvSpPr>
        <p:spPr>
          <a:xfrm>
            <a:off x="622095" y="0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4/12/2022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63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71" r:id="rId5"/>
    <p:sldLayoutId id="2147483669" r:id="rId6"/>
    <p:sldLayoutId id="2147483672" r:id="rId7"/>
    <p:sldLayoutId id="2147483663" r:id="rId8"/>
    <p:sldLayoutId id="2147483664" r:id="rId9"/>
    <p:sldLayoutId id="2147483665" r:id="rId10"/>
    <p:sldLayoutId id="2147483666" r:id="rId11"/>
    <p:sldLayoutId id="2147483673" r:id="rId12"/>
    <p:sldLayoutId id="2147483667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732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304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7876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187702" indent="-28575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pexels.com/@cristian-rojas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pexels.com/video/using-an-injector-pen-to-draw-blood-sample-6823845/?utm_content=attributionCopyText&amp;utm_medium=referral&amp;utm_source=pexels" TargetMode="External"/><Relationship Id="rId5" Type="http://schemas.openxmlformats.org/officeDocument/2006/relationships/hyperlink" Target="https://www.pexels.com/@artempodrez?utm_content=attributionCopyText&amp;utm_medium=referral&amp;utm_source=pexels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ufortccc.edu/continuing-education/general-information/registration" TargetMode="External"/><Relationship Id="rId2" Type="http://schemas.openxmlformats.org/officeDocument/2006/relationships/hyperlink" Target="https://livebeaufortccc-my.sharepoint.com/:p:/g/personal/jackiel2244_beaufortccc_edu/ESi8H8XAVxhIubP0MXsQCAwBfKy_PrGV2kaI5jrvZjQn3g?e=Idh8YZ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eaufortccc.edu/continuing-education/general-information/financial-assistan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ackie.butcher@beaufortccc.edu" TargetMode="External"/><Relationship Id="rId7" Type="http://schemas.openxmlformats.org/officeDocument/2006/relationships/image" Target="../media/image6.png"/><Relationship Id="rId2" Type="http://schemas.openxmlformats.org/officeDocument/2006/relationships/hyperlink" Target="mailto:continuingeducation@beaufortccc.e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beaufortccc.edu/student-records/schedules" TargetMode="External"/><Relationship Id="rId5" Type="http://schemas.openxmlformats.org/officeDocument/2006/relationships/hyperlink" Target="https://www.beaufortccc.edu/continuing-education/general-information/financial-assistance" TargetMode="External"/><Relationship Id="rId4" Type="http://schemas.openxmlformats.org/officeDocument/2006/relationships/hyperlink" Target="https://www.beaufortccc.edu/continuing-education/general-information/registr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656A35-4330-46C5-AAC9-5105D654DE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Phlebotomy</a:t>
            </a:r>
            <a:br>
              <a:rPr lang="en-US" dirty="0"/>
            </a:br>
            <a:r>
              <a:rPr lang="en-US" dirty="0"/>
              <a:t>at </a:t>
            </a:r>
            <a:br>
              <a:rPr lang="en-US" dirty="0"/>
            </a:br>
            <a:r>
              <a:rPr lang="en-US" dirty="0"/>
              <a:t>BCCC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DC842-2DF4-46F3-AEC5-E38386DA68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 BELONG HERE</a:t>
            </a:r>
          </a:p>
        </p:txBody>
      </p:sp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exels-los-muertos-crew-8460351">
            <a:hlinkClick r:id="" action="ppaction://media"/>
            <a:extLst>
              <a:ext uri="{FF2B5EF4-FFF2-40B4-BE49-F238E27FC236}">
                <a16:creationId xmlns:a16="http://schemas.microsoft.com/office/drawing/2014/main" id="{D133D8EA-2E3A-4EEF-8306-B55B0BA2C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265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5400B-1D63-4108-8A76-3DF4139A7C5A}"/>
              </a:ext>
            </a:extLst>
          </p:cNvPr>
          <p:cNvSpPr/>
          <p:nvPr/>
        </p:nvSpPr>
        <p:spPr>
          <a:xfrm>
            <a:off x="0" y="21266"/>
            <a:ext cx="12192000" cy="6858000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28594-E3E7-4921-BB26-C93A4252F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232838"/>
            <a:ext cx="8361229" cy="203081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Phlebotomists are healthcare professionals trained to take venipuncture/blood specimens for testing or donation.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739" y="1552353"/>
            <a:ext cx="8096683" cy="552893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What is a Phlebotomist?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99BB2-D99E-4ADA-A930-34C4F563550F}"/>
              </a:ext>
            </a:extLst>
          </p:cNvPr>
          <p:cNvSpPr txBox="1"/>
          <p:nvPr/>
        </p:nvSpPr>
        <p:spPr>
          <a:xfrm>
            <a:off x="10361675" y="5901069"/>
            <a:ext cx="1589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5"/>
              </a:rPr>
              <a:t>Los Muertos Crew</a:t>
            </a:r>
          </a:p>
        </p:txBody>
      </p:sp>
    </p:spTree>
    <p:extLst>
      <p:ext uri="{BB962C8B-B14F-4D97-AF65-F5344CB8AC3E}">
        <p14:creationId xmlns:p14="http://schemas.microsoft.com/office/powerpoint/2010/main" val="26825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463A38-7A12-4FCC-B549-33FCCCA541C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3E92E-7C10-4FDF-B7B0-BF5A5A7DC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Hospital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Physician Clinic</a:t>
            </a:r>
          </a:p>
          <a:p>
            <a:r>
              <a:rPr lang="en-US" sz="2400" dirty="0">
                <a:solidFill>
                  <a:schemeClr val="tx1"/>
                </a:solidFill>
              </a:rPr>
              <a:t>Blood/Plasma Donor Clinic</a:t>
            </a: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</a:rPr>
              <a:t>     NC average starting pay rate is $15/hr.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C9891-6751-47AC-8441-AE5A5C59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Employment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C8121-738F-4674-914D-B3EE5ED89F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182" y="5368141"/>
            <a:ext cx="5276126" cy="940030"/>
          </a:xfrm>
        </p:spPr>
        <p:txBody>
          <a:bodyPr/>
          <a:lstStyle/>
          <a:p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0C7772-11B5-4C04-B983-88D6EAD08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exels-artem-podrez-6823845">
            <a:hlinkClick r:id="" action="ppaction://media"/>
            <a:extLst>
              <a:ext uri="{FF2B5EF4-FFF2-40B4-BE49-F238E27FC236}">
                <a16:creationId xmlns:a16="http://schemas.microsoft.com/office/drawing/2014/main" id="{F874CB34-05C5-4E88-A0FA-664719869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55" y="122020"/>
            <a:ext cx="5947145" cy="65764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FC5311-9A7A-4AE5-AD91-D8707EB67E0F}"/>
              </a:ext>
            </a:extLst>
          </p:cNvPr>
          <p:cNvSpPr/>
          <p:nvPr/>
        </p:nvSpPr>
        <p:spPr>
          <a:xfrm>
            <a:off x="127591" y="74428"/>
            <a:ext cx="5968409" cy="6624084"/>
          </a:xfrm>
          <a:prstGeom prst="rect">
            <a:avLst/>
          </a:prstGeom>
          <a:solidFill>
            <a:srgbClr val="7F7F7F">
              <a:alpha val="54902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D85C9-6BB3-49CE-B0CE-EB96B88B5B78}"/>
              </a:ext>
            </a:extLst>
          </p:cNvPr>
          <p:cNvSpPr txBox="1"/>
          <p:nvPr/>
        </p:nvSpPr>
        <p:spPr>
          <a:xfrm>
            <a:off x="9239693" y="6422612"/>
            <a:ext cx="2952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by </a:t>
            </a:r>
            <a:r>
              <a:rPr lang="en-US" sz="1200" b="1" dirty="0">
                <a:hlinkClick r:id="rId5"/>
              </a:rPr>
              <a:t>Artem </a:t>
            </a:r>
            <a:r>
              <a:rPr lang="en-US" sz="1200" b="1" dirty="0" err="1">
                <a:hlinkClick r:id="rId5"/>
              </a:rPr>
              <a:t>Podrez</a:t>
            </a:r>
            <a:r>
              <a:rPr lang="en-US" sz="1200" dirty="0"/>
              <a:t> from </a:t>
            </a:r>
            <a:r>
              <a:rPr lang="en-US" sz="1200" b="1" dirty="0" err="1">
                <a:hlinkClick r:id="rId6"/>
              </a:rPr>
              <a:t>Pexels</a:t>
            </a:r>
            <a:r>
              <a:rPr lang="en-US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798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B82BE2-2EDE-45C7-9041-589B78CA5AF1}"/>
              </a:ext>
            </a:extLst>
          </p:cNvPr>
          <p:cNvSpPr/>
          <p:nvPr/>
        </p:nvSpPr>
        <p:spPr>
          <a:xfrm flipV="1">
            <a:off x="744279" y="0"/>
            <a:ext cx="11447721" cy="6857999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DF258-FBDF-4B27-9629-7EDE5A44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Phlebotomy-</a:t>
            </a:r>
            <a:r>
              <a:rPr lang="en-US" sz="3200" dirty="0">
                <a:solidFill>
                  <a:schemeClr val="tx1"/>
                </a:solidFill>
              </a:rPr>
              <a:t>Let’s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84672"/>
            <a:ext cx="9601200" cy="2842779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</a:rPr>
              <a:t>Prerequisites</a:t>
            </a:r>
            <a:r>
              <a:rPr lang="en-US" sz="1800" dirty="0">
                <a:solidFill>
                  <a:schemeClr val="tx1"/>
                </a:solidFill>
              </a:rPr>
              <a:t>: Career Readiness Certificate (CRC) of Silver or Higher, High school transcript or High School Equivalency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Other options:  College degree, or a Math and English college course with at least a C.</a:t>
            </a:r>
          </a:p>
          <a:p>
            <a:r>
              <a:rPr lang="en-US" sz="1800" dirty="0">
                <a:solidFill>
                  <a:schemeClr val="tx1"/>
                </a:solidFill>
              </a:rPr>
              <a:t>CRC link for more information- </a:t>
            </a:r>
            <a:r>
              <a:rPr lang="en-US" sz="1800" dirty="0">
                <a:hlinkClick r:id="rId2"/>
              </a:rPr>
              <a:t>BCCC NCRC Testing Information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Register in Building 8. Payment and prerequisites are due at the time of registration. Financial/scholarship assistance may be available. Call 252-940-6375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  <a:hlinkClick r:id="rId3"/>
              </a:rPr>
              <a:t>Registration and Payment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rgbClr val="0070C0"/>
                </a:solidFill>
                <a:hlinkClick r:id="rId4"/>
              </a:rPr>
              <a:t>Financial </a:t>
            </a:r>
            <a:r>
              <a:rPr lang="en-US" sz="1800" dirty="0">
                <a:solidFill>
                  <a:srgbClr val="0070C0"/>
                </a:solidFill>
                <a:hlinkClick r:id="rId4"/>
              </a:rPr>
              <a:t>Assistance</a:t>
            </a:r>
            <a:endParaRPr lang="en-US" sz="1800" dirty="0">
              <a:solidFill>
                <a:srgbClr val="0070C0"/>
              </a:solidFill>
            </a:endParaRPr>
          </a:p>
          <a:p>
            <a:pPr lvl="0"/>
            <a:r>
              <a:rPr lang="en-US" sz="1800" b="1" dirty="0">
                <a:solidFill>
                  <a:srgbClr val="FF0000"/>
                </a:solidFill>
              </a:rPr>
              <a:t>Program requirements are discussed in detail on the first day of class.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FDE8E-B967-4481-926C-2983387B5F37}"/>
              </a:ext>
            </a:extLst>
          </p:cNvPr>
          <p:cNvSpPr txBox="1"/>
          <p:nvPr/>
        </p:nvSpPr>
        <p:spPr>
          <a:xfrm>
            <a:off x="1679944" y="5709685"/>
            <a:ext cx="185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4535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57606C-2416-459E-8720-DFA8819C58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AF4B2-1DB7-414F-A4A4-4F72BEAF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42" y="0"/>
            <a:ext cx="3370521" cy="1428136"/>
          </a:xfrm>
        </p:spPr>
        <p:txBody>
          <a:bodyPr/>
          <a:lstStyle/>
          <a:p>
            <a:r>
              <a:rPr lang="en-US" sz="3600" dirty="0"/>
              <a:t>Program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B9A3-E4C7-4E87-9EAE-EBDC28D24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546" y="1356732"/>
            <a:ext cx="4858460" cy="4667693"/>
          </a:xfrm>
        </p:spPr>
        <p:txBody>
          <a:bodyPr/>
          <a:lstStyle/>
          <a:p>
            <a:r>
              <a:rPr lang="en-US" sz="1400" dirty="0">
                <a:latin typeface="Arial Narrow" panose="020B0606020202030204" pitchFamily="34" charset="0"/>
              </a:rPr>
              <a:t> Hybrid course with online instruction. Student will need to be able to access Blackboard and attend in person for class, lab and clinical instruction.</a:t>
            </a:r>
          </a:p>
          <a:p>
            <a:pPr marL="0" indent="0">
              <a:buNone/>
            </a:pPr>
            <a:endParaRPr lang="en-US" sz="1400" dirty="0">
              <a:latin typeface="Arial Narrow" panose="020B0606020202030204" pitchFamily="34" charset="0"/>
            </a:endParaRPr>
          </a:p>
          <a:p>
            <a:r>
              <a:rPr lang="en-US" sz="1400" dirty="0">
                <a:latin typeface="Arial Narrow" panose="020B0606020202030204" pitchFamily="34" charset="0"/>
              </a:rPr>
              <a:t>Student is responsible for:  books, background check, immunizations, drug testing, and transportation to clinical site(s). </a:t>
            </a:r>
          </a:p>
          <a:p>
            <a:endParaRPr lang="en-US" sz="1400" dirty="0">
              <a:latin typeface="Arial Narrow" panose="020B0606020202030204" pitchFamily="34" charset="0"/>
            </a:endParaRPr>
          </a:p>
          <a:p>
            <a:r>
              <a:rPr lang="en-US" sz="1400" dirty="0">
                <a:latin typeface="Arial Narrow" panose="020B0606020202030204" pitchFamily="34" charset="0"/>
              </a:rPr>
              <a:t>Course requires 95 hours of clinical experience at a clinical facility.  Clinical facilities require a background check, drug testing, and current immunizations. </a:t>
            </a:r>
          </a:p>
          <a:p>
            <a:endParaRPr lang="en-ZA" sz="1400" dirty="0">
              <a:latin typeface="Arial Narrow" panose="020B0606020202030204" pitchFamily="34" charset="0"/>
            </a:endParaRPr>
          </a:p>
          <a:p>
            <a:pPr lvl="0"/>
            <a:r>
              <a:rPr lang="en-ZA" sz="1400" dirty="0">
                <a:latin typeface="Arial Narrow" panose="020B0606020202030204" pitchFamily="34" charset="0"/>
              </a:rPr>
              <a:t>Student is responsible for purchasing </a:t>
            </a:r>
            <a:r>
              <a:rPr lang="en-ZA" sz="1400" dirty="0" err="1">
                <a:latin typeface="Arial Narrow" panose="020B0606020202030204" pitchFamily="34" charset="0"/>
              </a:rPr>
              <a:t>CastleBranch</a:t>
            </a:r>
            <a:r>
              <a:rPr lang="en-ZA" sz="1400" dirty="0">
                <a:latin typeface="Arial Narrow" panose="020B0606020202030204" pitchFamily="34" charset="0"/>
              </a:rPr>
              <a:t>. </a:t>
            </a:r>
            <a:r>
              <a:rPr lang="en-ZA" sz="1400" dirty="0" err="1">
                <a:latin typeface="Arial Narrow" panose="020B0606020202030204" pitchFamily="34" charset="0"/>
              </a:rPr>
              <a:t>CastleBranch</a:t>
            </a:r>
            <a:r>
              <a:rPr lang="en-ZA" sz="1400" dirty="0">
                <a:latin typeface="Arial Narrow" panose="020B0606020202030204" pitchFamily="34" charset="0"/>
              </a:rPr>
              <a:t> is a 3</a:t>
            </a:r>
            <a:r>
              <a:rPr lang="en-ZA" sz="1400" baseline="30000" dirty="0">
                <a:latin typeface="Arial Narrow" panose="020B0606020202030204" pitchFamily="34" charset="0"/>
              </a:rPr>
              <a:t>rd</a:t>
            </a:r>
            <a:r>
              <a:rPr lang="en-ZA" sz="1400" dirty="0">
                <a:latin typeface="Arial Narrow" panose="020B0606020202030204" pitchFamily="34" charset="0"/>
              </a:rPr>
              <a:t> party vendor used for background check, drug testing and immunization documentation ($90). Convictions or unsubstantiated drug tests are reviewed and determined by the clinical facility. Clinical facility decision is final. </a:t>
            </a:r>
          </a:p>
          <a:p>
            <a:pPr lvl="0"/>
            <a:endParaRPr lang="en-ZA" sz="1400" dirty="0">
              <a:latin typeface="Arial Narrow" panose="020B0606020202030204" pitchFamily="34" charset="0"/>
            </a:endParaRPr>
          </a:p>
          <a:p>
            <a:pPr lvl="0"/>
            <a:r>
              <a:rPr lang="en-ZA" sz="1400" dirty="0">
                <a:latin typeface="Arial Narrow" panose="020B0606020202030204" pitchFamily="34" charset="0"/>
              </a:rPr>
              <a:t>Student is responsible for purchasing Rotation Manager. Rotation Manager ensures student compliance with clinical facility. ($29)</a:t>
            </a:r>
          </a:p>
          <a:p>
            <a:pPr lvl="0"/>
            <a:endParaRPr lang="en-ZA" sz="1400" dirty="0">
              <a:latin typeface="Arial Narrow" panose="020B0606020202030204" pitchFamily="34" charset="0"/>
            </a:endParaRPr>
          </a:p>
          <a:p>
            <a:pPr lvl="0"/>
            <a:r>
              <a:rPr lang="en-ZA" sz="1400" dirty="0">
                <a:latin typeface="Arial Narrow" panose="020B0606020202030204" pitchFamily="34" charset="0"/>
              </a:rPr>
              <a:t>Student is responsible for ensuring immunizations are up-to-date. Cost will vary depending on immunizations needed. </a:t>
            </a:r>
          </a:p>
          <a:p>
            <a:pPr lvl="0"/>
            <a:endParaRPr lang="en-US" sz="1400" dirty="0">
              <a:latin typeface="Arial Narrow" panose="020B0606020202030204" pitchFamily="34" charset="0"/>
            </a:endParaRPr>
          </a:p>
          <a:p>
            <a:pPr lvl="0"/>
            <a:r>
              <a:rPr lang="en-US" sz="1400" dirty="0">
                <a:latin typeface="Arial Narrow" panose="020B0606020202030204" pitchFamily="34" charset="0"/>
              </a:rPr>
              <a:t>Uniform:  Price will vary depending on your place of purchase. </a:t>
            </a:r>
          </a:p>
          <a:p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0FC6291-B893-461C-8A82-0C117F294B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93995" y="2392326"/>
            <a:ext cx="4858459" cy="1116418"/>
          </a:xfrm>
        </p:spPr>
        <p:txBody>
          <a:bodyPr/>
          <a:lstStyle/>
          <a:p>
            <a:r>
              <a:rPr lang="en-US" dirty="0"/>
              <a:t>https://discover.castlebranch.com/</a:t>
            </a:r>
          </a:p>
        </p:txBody>
      </p:sp>
      <p:pic>
        <p:nvPicPr>
          <p:cNvPr id="1030" name="Picture 6" descr="CastleBranch - Home | Facebook">
            <a:extLst>
              <a:ext uri="{FF2B5EF4-FFF2-40B4-BE49-F238E27FC236}">
                <a16:creationId xmlns:a16="http://schemas.microsoft.com/office/drawing/2014/main" id="{E68280AB-B914-43E8-90F2-0FF53343A6D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1140"/>
          <a:stretch>
            <a:fillRect/>
          </a:stretch>
        </p:blipFill>
        <p:spPr bwMode="auto">
          <a:xfrm>
            <a:off x="8094924" y="569709"/>
            <a:ext cx="2056600" cy="216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7">
            <a:extLst>
              <a:ext uri="{FF2B5EF4-FFF2-40B4-BE49-F238E27FC236}">
                <a16:creationId xmlns:a16="http://schemas.microsoft.com/office/drawing/2014/main" id="{737B5443-E41D-47E1-9810-33C202F6BDC4}"/>
              </a:ext>
            </a:extLst>
          </p:cNvPr>
          <p:cNvSpPr txBox="1">
            <a:spLocks/>
          </p:cNvSpPr>
          <p:nvPr/>
        </p:nvSpPr>
        <p:spPr>
          <a:xfrm>
            <a:off x="6693995" y="5331361"/>
            <a:ext cx="4858459" cy="111641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0352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i="1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87552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4752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i="1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01952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https://rotationmanager.com/</a:t>
            </a:r>
          </a:p>
        </p:txBody>
      </p:sp>
      <p:pic>
        <p:nvPicPr>
          <p:cNvPr id="2050" name="Picture 2" descr="Signup">
            <a:extLst>
              <a:ext uri="{FF2B5EF4-FFF2-40B4-BE49-F238E27FC236}">
                <a16:creationId xmlns:a16="http://schemas.microsoft.com/office/drawing/2014/main" id="{CDE20C0C-228D-49CB-BCFE-61FF31FE5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24" y="3615070"/>
            <a:ext cx="2190307" cy="20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0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986C61-52CC-45FE-9A89-E90CB0A0D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AF4B2-1DB7-414F-A4A4-4F72BEAF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Phlebotomy</a:t>
            </a:r>
            <a:br>
              <a:rPr lang="en-US" dirty="0"/>
            </a:br>
            <a:r>
              <a:rPr lang="en-US" dirty="0"/>
              <a:t>Credentialing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B9A3-E4C7-4E87-9EAE-EBDC28D24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246" y="2372174"/>
            <a:ext cx="4858460" cy="1756316"/>
          </a:xfrm>
        </p:spPr>
        <p:txBody>
          <a:bodyPr/>
          <a:lstStyle/>
          <a:p>
            <a:r>
              <a:rPr lang="en-US" dirty="0"/>
              <a:t>Individuals </a:t>
            </a:r>
            <a:r>
              <a:rPr lang="en-US"/>
              <a:t>completing the </a:t>
            </a:r>
            <a:r>
              <a:rPr lang="en-US" dirty="0"/>
              <a:t>Phlebotomy Program are encouraged to take a national certification exam. </a:t>
            </a:r>
          </a:p>
          <a:p>
            <a:endParaRPr lang="en-US" dirty="0"/>
          </a:p>
          <a:p>
            <a:r>
              <a:rPr lang="en-US" dirty="0"/>
              <a:t>ASPT is a National Certifying Agency.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952927E-AEC4-40FF-ABBD-2A3BE13F306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https://www.aspt.org/</a:t>
            </a:r>
          </a:p>
        </p:txBody>
      </p:sp>
      <p:sp>
        <p:nvSpPr>
          <p:cNvPr id="6" name="AutoShape 4" descr="Credentia">
            <a:extLst>
              <a:ext uri="{FF2B5EF4-FFF2-40B4-BE49-F238E27FC236}">
                <a16:creationId xmlns:a16="http://schemas.microsoft.com/office/drawing/2014/main" id="{A7764BAC-7C0A-4C05-8AD1-6BC4ACBA86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18612" y="1425388"/>
            <a:ext cx="2985247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American Society of Phlebotomy Technicians, Inc.">
            <a:extLst>
              <a:ext uri="{FF2B5EF4-FFF2-40B4-BE49-F238E27FC236}">
                <a16:creationId xmlns:a16="http://schemas.microsoft.com/office/drawing/2014/main" id="{E1741555-4250-4FE5-9BAB-6B1DE9A3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21" y="1433589"/>
            <a:ext cx="2817628" cy="27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9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F09D23-0936-4B1B-B8EB-276ACDA49D26}"/>
              </a:ext>
            </a:extLst>
          </p:cNvPr>
          <p:cNvSpPr/>
          <p:nvPr/>
        </p:nvSpPr>
        <p:spPr>
          <a:xfrm>
            <a:off x="754912" y="0"/>
            <a:ext cx="11437088" cy="6857999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Phlebotomy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CA1FD6-532D-4102-8DA1-ABC46A17A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471" y="2171700"/>
            <a:ext cx="9071059" cy="292129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Continuing Education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252-940-6375 or 252-940-6263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Email: </a:t>
            </a:r>
            <a:r>
              <a:rPr lang="en-US" sz="1600" dirty="0">
                <a:solidFill>
                  <a:srgbClr val="0070C0"/>
                </a:solidFill>
                <a:hlinkClick r:id="rId2"/>
              </a:rPr>
              <a:t>continuingeducation@beaufortccc.edu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3"/>
              </a:rPr>
              <a:t>jackie.butcher@beaufortccc.edu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</a:rPr>
              <a:t>Listed below are links to our website to assist you.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4"/>
              </a:rPr>
              <a:t>Registration and Payment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5"/>
              </a:rPr>
              <a:t>Financial Assistance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0C0"/>
                </a:solidFill>
                <a:hlinkClick r:id="rId6"/>
              </a:rPr>
              <a:t>Class Schedules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0568E-A2E6-43F3-B170-1C5AA87E8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953" y="4922676"/>
            <a:ext cx="1770927" cy="163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29A08-2032-4DE8-9C61-E1E7FB970E80}"/>
              </a:ext>
            </a:extLst>
          </p:cNvPr>
          <p:cNvSpPr txBox="1"/>
          <p:nvPr/>
        </p:nvSpPr>
        <p:spPr>
          <a:xfrm>
            <a:off x="1371600" y="1288500"/>
            <a:ext cx="10723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Registration-$180, Course fees-$24.25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Contact Continuing Education for Scholarship Information</a:t>
            </a:r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874644_Trading cards_AAS_v3" id="{4E496154-558D-4612-A753-0794614ED79B}" vid="{A8FAAD10-755F-4F52-9B7F-8A15476B6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03B3AAF64539439BEAEE5C7D57F96B" ma:contentTypeVersion="13" ma:contentTypeDescription="Create a new document." ma:contentTypeScope="" ma:versionID="02a29d01d5afbf45c7ba0d06fb3cdec9">
  <xsd:schema xmlns:xsd="http://www.w3.org/2001/XMLSchema" xmlns:xs="http://www.w3.org/2001/XMLSchema" xmlns:p="http://schemas.microsoft.com/office/2006/metadata/properties" xmlns:ns3="0c7e03ab-8fb4-49e2-86c2-fd04ba8954af" xmlns:ns4="313d003b-970f-450f-8b2f-d124d8e75831" targetNamespace="http://schemas.microsoft.com/office/2006/metadata/properties" ma:root="true" ma:fieldsID="3712e40f75bb97345c332477a3c362aa" ns3:_="" ns4:_="">
    <xsd:import namespace="0c7e03ab-8fb4-49e2-86c2-fd04ba8954af"/>
    <xsd:import namespace="313d003b-970f-450f-8b2f-d124d8e758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e03ab-8fb4-49e2-86c2-fd04ba895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d003b-970f-450f-8b2f-d124d8e758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c7e03ab-8fb4-49e2-86c2-fd04ba8954a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A6BA32-AEF9-4739-A361-09D22DA15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e03ab-8fb4-49e2-86c2-fd04ba8954af"/>
    <ds:schemaRef ds:uri="313d003b-970f-450f-8b2f-d124d8e75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05DA89-9689-4EB7-83A3-32913C232C3C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313d003b-970f-450f-8b2f-d124d8e75831"/>
    <ds:schemaRef ds:uri="0c7e03ab-8fb4-49e2-86c2-fd04ba8954af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6F44E19-6F9C-40C6-8F6B-82886B9019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Trading cards</Template>
  <TotalTime>0</TotalTime>
  <Words>436</Words>
  <Application>Microsoft Office PowerPoint</Application>
  <PresentationFormat>Widescreen</PresentationFormat>
  <Paragraphs>58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Franklin Gothic Book</vt:lpstr>
      <vt:lpstr>Impact</vt:lpstr>
      <vt:lpstr>Crop</vt:lpstr>
      <vt:lpstr>Phlebotomy at  BCCC</vt:lpstr>
      <vt:lpstr>Phlebotomists are healthcare professionals trained to take venipuncture/blood specimens for testing or donation. </vt:lpstr>
      <vt:lpstr>Employment Opportunities</vt:lpstr>
      <vt:lpstr>Phlebotomy-Let’s get started</vt:lpstr>
      <vt:lpstr>Program Requirements</vt:lpstr>
      <vt:lpstr>Phlebotomy Credentialing</vt:lpstr>
      <vt:lpstr>Phlebotomy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2022-02-08T13:07:15Z</dcterms:created>
  <dcterms:modified xsi:type="dcterms:W3CDTF">2022-04-12T16:53:53Z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0x010100F103B3AAF64539439BEAEE5C7D57F96B</vt:lpwstr>
  </property>
</Properties>
</file>