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handoutMasterIdLst>
    <p:handoutMasterId r:id="rId12"/>
  </p:handoutMasterIdLst>
  <p:sldIdLst>
    <p:sldId id="267" r:id="rId5"/>
    <p:sldId id="258" r:id="rId6"/>
    <p:sldId id="261" r:id="rId7"/>
    <p:sldId id="257" r:id="rId8"/>
    <p:sldId id="264" r:id="rId9"/>
    <p:sldId id="259"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F497D"/>
    <a:srgbClr val="B7DEE8"/>
    <a:srgbClr val="000000"/>
    <a:srgbClr val="EFEDE3"/>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06799F8-075E-4A3A-A7F6-7FBC6576F1A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12" autoAdjust="0"/>
  </p:normalViewPr>
  <p:slideViewPr>
    <p:cSldViewPr snapToGrid="0">
      <p:cViewPr varScale="1">
        <p:scale>
          <a:sx n="90" d="100"/>
          <a:sy n="90" d="100"/>
        </p:scale>
        <p:origin x="528" y="10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22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47F476-161E-4A04-A0FB-965A0EEB43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32E49AB-875B-42C8-941C-0DE0DBD2D3F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F66B955-9ABA-47D4-BA0F-43D209E6DE06}" type="datetimeFigureOut">
              <a:rPr lang="en-US" smtClean="0"/>
              <a:t>1/11/2023</a:t>
            </a:fld>
            <a:endParaRPr lang="en-US" dirty="0"/>
          </a:p>
        </p:txBody>
      </p:sp>
      <p:sp>
        <p:nvSpPr>
          <p:cNvPr id="4" name="Footer Placeholder 3">
            <a:extLst>
              <a:ext uri="{FF2B5EF4-FFF2-40B4-BE49-F238E27FC236}">
                <a16:creationId xmlns:a16="http://schemas.microsoft.com/office/drawing/2014/main" id="{23EFBA4A-EC84-4A1C-951D-F76333FEEC6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0085306-E124-4DA3-9455-10E28A78FE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FAA0D8-202C-4D3D-887A-429ECB6FFB65}" type="slidenum">
              <a:rPr lang="en-US" smtClean="0"/>
              <a:t>‹#›</a:t>
            </a:fld>
            <a:endParaRPr lang="en-US" dirty="0"/>
          </a:p>
        </p:txBody>
      </p:sp>
    </p:spTree>
    <p:extLst>
      <p:ext uri="{BB962C8B-B14F-4D97-AF65-F5344CB8AC3E}">
        <p14:creationId xmlns:p14="http://schemas.microsoft.com/office/powerpoint/2010/main" val="22334069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915128" y="1397977"/>
            <a:ext cx="8361229" cy="3007447"/>
          </a:xfrm>
        </p:spPr>
        <p:txBody>
          <a:bodyPr anchor="ctr" anchorCtr="0">
            <a:noAutofit/>
          </a:bodyPr>
          <a:lstStyle>
            <a:lvl1pPr algn="ctr">
              <a:defRPr sz="66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679906" y="4475023"/>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B77EF04-6424-4B70-94D1-FC932CBBDD9B}" type="datetimeFigureOut">
              <a:rPr lang="en-US" noProof="0" smtClean="0"/>
              <a:t>1/11/2023</a:t>
            </a:fld>
            <a:endParaRPr lang="en-US" noProof="0"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887674" y="726883"/>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8532326" y="1820272"/>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752858" y="609652"/>
            <a:ext cx="3152309"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8286318" y="1685652"/>
            <a:ext cx="3152309"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90129581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71600" y="685800"/>
            <a:ext cx="9601200" cy="1485900"/>
          </a:xfrm>
        </p:spPr>
        <p:txBody>
          <a:bodyPr>
            <a:normAutofit/>
          </a:bodyPr>
          <a:lstStyle>
            <a:lvl1pPr>
              <a:defRPr sz="48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1/11/2023</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8391654" y="1873024"/>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8152968" y="1752327"/>
            <a:ext cx="3152309"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740073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1/11/2023</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2572544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1/11/2023</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560471" y="2297695"/>
            <a:ext cx="9071059" cy="2767600"/>
          </a:xfrm>
        </p:spPr>
        <p:txBody>
          <a:bodyPr anchor="ctr"/>
          <a:lstStyle>
            <a:lvl1pPr marL="0" indent="0" algn="ctr">
              <a:buNone/>
              <a:defRPr sz="6000"/>
            </a:lvl1pPr>
          </a:lstStyle>
          <a:p>
            <a:pPr lvl="0"/>
            <a:r>
              <a:rPr lang="en-US" noProof="0"/>
              <a:t>Edit Master text styles</a:t>
            </a:r>
          </a:p>
        </p:txBody>
      </p:sp>
    </p:spTree>
    <p:extLst>
      <p:ext uri="{BB962C8B-B14F-4D97-AF65-F5344CB8AC3E}">
        <p14:creationId xmlns:p14="http://schemas.microsoft.com/office/powerpoint/2010/main" val="2266103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1/11/2023</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990140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870090" y="709300"/>
            <a:ext cx="2772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5791174" y="457175"/>
            <a:ext cx="609651" cy="1219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397977" y="1151796"/>
            <a:ext cx="9504485" cy="3007447"/>
          </a:xfrm>
        </p:spPr>
        <p:txBody>
          <a:bodyPr anchor="ctr" anchorCtr="0">
            <a:noAutofit/>
          </a:bodyPr>
          <a:lstStyle>
            <a:lvl1pPr algn="ctr">
              <a:defRPr sz="660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397977" y="4897053"/>
            <a:ext cx="9504485" cy="1086237"/>
          </a:xfrm>
        </p:spPr>
        <p:txBody>
          <a:bodyPr>
            <a:normAutofit/>
          </a:bodyPr>
          <a:lstStyle>
            <a:lvl1pPr marL="0" indent="0" algn="ctr">
              <a:lnSpc>
                <a:spcPct val="112000"/>
              </a:lnSpc>
              <a:spcBef>
                <a:spcPts val="0"/>
              </a:spcBef>
              <a:spcAft>
                <a:spcPts val="0"/>
              </a:spcAft>
              <a:buNone/>
              <a:defRPr sz="23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bg1"/>
                </a:solidFill>
              </a:defRPr>
            </a:lvl1pPr>
          </a:lstStyle>
          <a:p>
            <a:fld id="{3B77EF04-6424-4B70-94D1-FC932CBBDD9B}" type="datetimeFigureOut">
              <a:rPr lang="en-US" noProof="0" smtClean="0"/>
              <a:pPr/>
              <a:t>1/11/2023</a:t>
            </a:fld>
            <a:endParaRPr lang="en-US" noProof="0"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8549910" y="1820273"/>
            <a:ext cx="2772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752858" y="609652"/>
            <a:ext cx="3152309"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8286317" y="1685653"/>
            <a:ext cx="3152309"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23350295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71600" y="685800"/>
            <a:ext cx="9601200" cy="720213"/>
          </a:xfrm>
        </p:spPr>
        <p:txBody>
          <a:bodyPr>
            <a:noAutofit/>
          </a:bodyPr>
          <a:lstStyle>
            <a:lvl1pPr>
              <a:defRPr sz="4800"/>
            </a:lvl1pPr>
          </a:lstStyle>
          <a:p>
            <a:r>
              <a:rPr lang="en-US" noProof="0"/>
              <a:t>Click To Edit Master Title Style</a:t>
            </a:r>
          </a:p>
        </p:txBody>
      </p:sp>
      <p:sp>
        <p:nvSpPr>
          <p:cNvPr id="3" name="Content Placeholder 2"/>
          <p:cNvSpPr>
            <a:spLocks noGrp="1"/>
          </p:cNvSpPr>
          <p:nvPr>
            <p:ph idx="1"/>
          </p:nvPr>
        </p:nvSpPr>
        <p:spPr>
          <a:xfrm>
            <a:off x="1371600" y="1484671"/>
            <a:ext cx="9601200" cy="4382729"/>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1/11/2023</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465008" y="1445344"/>
            <a:ext cx="9468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9941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6581723" y="404614"/>
            <a:ext cx="5191176"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7040199" y="564425"/>
            <a:ext cx="4356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Rectangle 7" title="Background Shape"/>
          <p:cNvSpPr/>
          <p:nvPr/>
        </p:nvSpPr>
        <p:spPr>
          <a:xfrm>
            <a:off x="0" y="376"/>
            <a:ext cx="6096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586246" y="400665"/>
            <a:ext cx="4858460" cy="1428136"/>
          </a:xfrm>
        </p:spPr>
        <p:txBody>
          <a:bodyPr anchor="ctr" anchorCtr="0">
            <a:noAutofit/>
          </a:bodyPr>
          <a:lstStyle>
            <a:lvl1pPr algn="ctr">
              <a:lnSpc>
                <a:spcPct val="84000"/>
              </a:lnSpc>
              <a:defRPr sz="48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586246" y="2113935"/>
            <a:ext cx="4858460" cy="4247186"/>
          </a:xfrm>
        </p:spPr>
        <p:txBody>
          <a:bodyPr/>
          <a:lstStyle>
            <a:lvl1pPr marL="285750" indent="-285750">
              <a:lnSpc>
                <a:spcPct val="100000"/>
              </a:lnSpc>
              <a:spcBef>
                <a:spcPts val="0"/>
              </a:spcBef>
              <a:spcAft>
                <a:spcPts val="100"/>
              </a:spcAft>
              <a:buFont typeface="Arial" panose="020B0604020202020204" pitchFamily="34" charset="0"/>
              <a:buChar char="•"/>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5" name="Date Placeholder 4"/>
          <p:cNvSpPr>
            <a:spLocks noGrp="1"/>
          </p:cNvSpPr>
          <p:nvPr>
            <p:ph type="dt" sz="half" idx="10"/>
          </p:nvPr>
        </p:nvSpPr>
        <p:spPr>
          <a:xfrm>
            <a:off x="586246" y="6443554"/>
            <a:ext cx="1324322" cy="404614"/>
          </a:xfrm>
        </p:spPr>
        <p:txBody>
          <a:bodyPr/>
          <a:lstStyle>
            <a:lvl1pPr>
              <a:defRPr>
                <a:solidFill>
                  <a:schemeClr val="bg1"/>
                </a:solidFill>
              </a:defRPr>
            </a:lvl1pPr>
          </a:lstStyle>
          <a:p>
            <a:fld id="{3B77EF04-6424-4B70-94D1-FC932CBBDD9B}" type="datetimeFigureOut">
              <a:rPr lang="en-US" noProof="0" smtClean="0"/>
              <a:pPr/>
              <a:t>1/11/2023</a:t>
            </a:fld>
            <a:endParaRPr lang="en-US" noProof="0" dirty="0"/>
          </a:p>
        </p:txBody>
      </p:sp>
      <p:sp>
        <p:nvSpPr>
          <p:cNvPr id="6" name="Footer Placeholder 5"/>
          <p:cNvSpPr>
            <a:spLocks noGrp="1"/>
          </p:cNvSpPr>
          <p:nvPr>
            <p:ph type="ftr" sz="quarter" idx="11"/>
          </p:nvPr>
        </p:nvSpPr>
        <p:spPr>
          <a:xfrm>
            <a:off x="2825377" y="6453386"/>
            <a:ext cx="2619329"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10187939"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024000" y="0"/>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7145761" y="670570"/>
            <a:ext cx="4151312"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6747294" y="5188236"/>
            <a:ext cx="4858459" cy="1126906"/>
          </a:xfrm>
          <a:solidFill>
            <a:schemeClr val="bg2"/>
          </a:solidFill>
          <a:ln>
            <a:noFill/>
          </a:ln>
          <a:effectLst>
            <a:innerShdw blurRad="114300">
              <a:prstClr val="black"/>
            </a:innerShdw>
          </a:effectLst>
        </p:spPr>
        <p:txBody>
          <a:bodyPr anchor="ctr" anchorCtr="0"/>
          <a:lstStyle>
            <a:lvl1pPr marL="0" indent="0" algn="ctr">
              <a:buNone/>
              <a:defRPr sz="1800">
                <a:solidFill>
                  <a:schemeClr val="tx2">
                    <a:lumMod val="50000"/>
                  </a:schemeClr>
                </a:solidFill>
              </a:defRPr>
            </a:lvl1pPr>
            <a:lvl2pPr marL="530352" indent="0" algn="ctr">
              <a:buNone/>
              <a:defRPr sz="1800">
                <a:solidFill>
                  <a:schemeClr val="tx2">
                    <a:lumMod val="50000"/>
                  </a:schemeClr>
                </a:solidFill>
              </a:defRPr>
            </a:lvl2pPr>
            <a:lvl3pPr marL="987552" indent="0" algn="ctr">
              <a:buNone/>
              <a:defRPr sz="1600">
                <a:solidFill>
                  <a:schemeClr val="tx2">
                    <a:lumMod val="50000"/>
                  </a:schemeClr>
                </a:solidFill>
              </a:defRPr>
            </a:lvl3pPr>
            <a:lvl4pPr marL="1444752" indent="0" algn="ctr">
              <a:buNone/>
              <a:defRPr sz="1600">
                <a:solidFill>
                  <a:schemeClr val="tx2">
                    <a:lumMod val="50000"/>
                  </a:schemeClr>
                </a:solidFill>
              </a:defRPr>
            </a:lvl4pPr>
            <a:lvl5pPr marL="1901952" indent="0" algn="ctr">
              <a:buNone/>
              <a:defRPr sz="1400">
                <a:solidFill>
                  <a:schemeClr val="tx2">
                    <a:lumMod val="50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516927" y="335049"/>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5085711" y="33029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522817" y="1476927"/>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5081769" y="148200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808449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6581723" y="404614"/>
            <a:ext cx="5191176"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Rectangle 7" title="Background Shape"/>
          <p:cNvSpPr/>
          <p:nvPr/>
        </p:nvSpPr>
        <p:spPr>
          <a:xfrm>
            <a:off x="0" y="376"/>
            <a:ext cx="6096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586246" y="400665"/>
            <a:ext cx="4858460" cy="1428136"/>
          </a:xfrm>
        </p:spPr>
        <p:txBody>
          <a:bodyPr anchor="ctr" anchorCtr="0">
            <a:noAutofit/>
          </a:bodyPr>
          <a:lstStyle>
            <a:lvl1pPr algn="ctr">
              <a:lnSpc>
                <a:spcPct val="84000"/>
              </a:lnSpc>
              <a:defRPr sz="48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586246" y="2113935"/>
            <a:ext cx="4858460" cy="4247186"/>
          </a:xfrm>
        </p:spPr>
        <p:txBody>
          <a:bodyPr/>
          <a:lstStyle>
            <a:lvl1pPr marL="285750" indent="-285750">
              <a:lnSpc>
                <a:spcPct val="100000"/>
              </a:lnSpc>
              <a:spcBef>
                <a:spcPts val="0"/>
              </a:spcBef>
              <a:spcAft>
                <a:spcPts val="100"/>
              </a:spcAft>
              <a:buFont typeface="Arial" panose="020B0604020202020204" pitchFamily="34" charset="0"/>
              <a:buChar char="•"/>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5" name="Date Placeholder 4"/>
          <p:cNvSpPr>
            <a:spLocks noGrp="1"/>
          </p:cNvSpPr>
          <p:nvPr>
            <p:ph type="dt" sz="half" idx="10"/>
          </p:nvPr>
        </p:nvSpPr>
        <p:spPr>
          <a:xfrm>
            <a:off x="586246" y="6443554"/>
            <a:ext cx="1324322" cy="404614"/>
          </a:xfrm>
        </p:spPr>
        <p:txBody>
          <a:bodyPr/>
          <a:lstStyle>
            <a:lvl1pPr>
              <a:defRPr>
                <a:solidFill>
                  <a:schemeClr val="bg1"/>
                </a:solidFill>
              </a:defRPr>
            </a:lvl1pPr>
          </a:lstStyle>
          <a:p>
            <a:fld id="{3B77EF04-6424-4B70-94D1-FC932CBBDD9B}" type="datetimeFigureOut">
              <a:rPr lang="en-US" noProof="0" smtClean="0"/>
              <a:pPr/>
              <a:t>1/11/2023</a:t>
            </a:fld>
            <a:endParaRPr lang="en-US" noProof="0" dirty="0"/>
          </a:p>
        </p:txBody>
      </p:sp>
      <p:sp>
        <p:nvSpPr>
          <p:cNvPr id="6" name="Footer Placeholder 5"/>
          <p:cNvSpPr>
            <a:spLocks noGrp="1"/>
          </p:cNvSpPr>
          <p:nvPr>
            <p:ph type="ftr" sz="quarter" idx="11"/>
          </p:nvPr>
        </p:nvSpPr>
        <p:spPr>
          <a:xfrm>
            <a:off x="2825377" y="6453386"/>
            <a:ext cx="2619329"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10187939"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024000" y="0"/>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516927" y="335049"/>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5085711" y="33029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522817" y="1476927"/>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5081769" y="148200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6695360" y="518474"/>
            <a:ext cx="4910394"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800">
                <a:solidFill>
                  <a:schemeClr val="tx2">
                    <a:lumMod val="50000"/>
                  </a:schemeClr>
                </a:solidFill>
              </a:defRPr>
            </a:lvl1pPr>
            <a:lvl2pPr>
              <a:defRPr lang="en-US" sz="1800">
                <a:solidFill>
                  <a:schemeClr val="tx2">
                    <a:lumMod val="50000"/>
                  </a:schemeClr>
                </a:solidFill>
              </a:defRPr>
            </a:lvl2pPr>
            <a:lvl3pPr>
              <a:defRPr lang="en-US" sz="1600">
                <a:solidFill>
                  <a:schemeClr val="tx2">
                    <a:lumMod val="50000"/>
                  </a:schemeClr>
                </a:solidFill>
              </a:defRPr>
            </a:lvl3pPr>
            <a:lvl4pPr>
              <a:defRPr lang="en-US" sz="1600">
                <a:solidFill>
                  <a:schemeClr val="tx2">
                    <a:lumMod val="50000"/>
                  </a:schemeClr>
                </a:solidFill>
              </a:defRPr>
            </a:lvl4pPr>
            <a:lvl5pPr>
              <a:defRPr lang="en-US" sz="1400">
                <a:solidFill>
                  <a:schemeClr val="tx2">
                    <a:lumMod val="50000"/>
                  </a:schemeClr>
                </a:solidFill>
              </a:defRPr>
            </a:lvl5pPr>
          </a:lstStyle>
          <a:p>
            <a:pPr marL="0" lvl="0" indent="0" algn="ctr">
              <a:buNone/>
            </a:pPr>
            <a:r>
              <a:rPr lang="en-US" noProof="0"/>
              <a:t>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1686602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6234898"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507591" y="5289755"/>
            <a:ext cx="5270049"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507591" y="409286"/>
            <a:ext cx="5270049"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 name="Title 1"/>
          <p:cNvSpPr>
            <a:spLocks noGrp="1"/>
          </p:cNvSpPr>
          <p:nvPr>
            <p:ph type="title" hasCustomPrompt="1"/>
          </p:nvPr>
        </p:nvSpPr>
        <p:spPr>
          <a:xfrm>
            <a:off x="6930776" y="477366"/>
            <a:ext cx="4644000" cy="1341602"/>
          </a:xfrm>
        </p:spPr>
        <p:txBody>
          <a:bodyPr anchor="ctr" anchorCtr="0">
            <a:normAutofit/>
          </a:bodyPr>
          <a:lstStyle>
            <a:lvl1pPr algn="ctr">
              <a:lnSpc>
                <a:spcPct val="84000"/>
              </a:lnSpc>
              <a:defRPr sz="48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6930775" y="1966451"/>
            <a:ext cx="4644001" cy="4388615"/>
          </a:xfrm>
        </p:spPr>
        <p:txBody>
          <a:bodyPr/>
          <a:lstStyle>
            <a:lvl1pPr marL="285750" indent="-285750">
              <a:lnSpc>
                <a:spcPct val="100000"/>
              </a:lnSpc>
              <a:spcBef>
                <a:spcPts val="0"/>
              </a:spcBef>
              <a:spcAft>
                <a:spcPts val="0"/>
              </a:spcAft>
              <a:buFont typeface="Arial" panose="020B0604020202020204" pitchFamily="34" charset="0"/>
              <a:buChar char="•"/>
              <a:defRPr sz="18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5" name="Date Placeholder 4"/>
          <p:cNvSpPr>
            <a:spLocks noGrp="1"/>
          </p:cNvSpPr>
          <p:nvPr>
            <p:ph type="dt" sz="half" idx="10"/>
          </p:nvPr>
        </p:nvSpPr>
        <p:spPr>
          <a:xfrm>
            <a:off x="507591" y="6453386"/>
            <a:ext cx="1204572" cy="404614"/>
          </a:xfrm>
        </p:spPr>
        <p:txBody>
          <a:bodyPr/>
          <a:lstStyle>
            <a:lvl1pPr>
              <a:defRPr>
                <a:solidFill>
                  <a:schemeClr val="bg1"/>
                </a:solidFill>
              </a:defRPr>
            </a:lvl1pPr>
          </a:lstStyle>
          <a:p>
            <a:fld id="{3B77EF04-6424-4B70-94D1-FC932CBBDD9B}" type="datetimeFigureOut">
              <a:rPr lang="en-US" noProof="0" smtClean="0"/>
              <a:pPr/>
              <a:t>1/11/2023</a:t>
            </a:fld>
            <a:endParaRPr lang="en-US" noProof="0" dirty="0"/>
          </a:p>
        </p:txBody>
      </p:sp>
      <p:sp>
        <p:nvSpPr>
          <p:cNvPr id="6" name="Footer Placeholder 5"/>
          <p:cNvSpPr>
            <a:spLocks noGrp="1"/>
          </p:cNvSpPr>
          <p:nvPr>
            <p:ph type="ftr" sz="quarter" idx="11"/>
          </p:nvPr>
        </p:nvSpPr>
        <p:spPr>
          <a:xfrm>
            <a:off x="3403965" y="6453386"/>
            <a:ext cx="2373675"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234897" y="-376"/>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6845770" y="372071"/>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11058438" y="5819525"/>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806245" y="668595"/>
            <a:ext cx="4646651"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570275" y="5352418"/>
            <a:ext cx="5148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800">
                <a:solidFill>
                  <a:schemeClr val="accent3"/>
                </a:solidFill>
              </a:defRPr>
            </a:lvl1pPr>
            <a:lvl2pPr marL="530352" indent="0" algn="ctr">
              <a:buFont typeface="Arial" panose="020B0604020202020204" pitchFamily="34" charset="0"/>
              <a:buNone/>
              <a:defRPr sz="1800">
                <a:solidFill>
                  <a:schemeClr val="accent3"/>
                </a:solidFill>
              </a:defRPr>
            </a:lvl2pPr>
            <a:lvl3pPr marL="987552" indent="0" algn="ctr">
              <a:buFont typeface="Arial" panose="020B0604020202020204" pitchFamily="34" charset="0"/>
              <a:buNone/>
              <a:defRPr sz="1600">
                <a:solidFill>
                  <a:schemeClr val="accent3"/>
                </a:solidFill>
              </a:defRPr>
            </a:lvl3pPr>
            <a:lvl4pPr marL="1444752" indent="0" algn="ctr">
              <a:buFont typeface="Arial" panose="020B0604020202020204" pitchFamily="34" charset="0"/>
              <a:buNone/>
              <a:defRPr sz="1600">
                <a:solidFill>
                  <a:schemeClr val="accent3"/>
                </a:solidFill>
              </a:defRPr>
            </a:lvl4pPr>
            <a:lvl5pPr marL="1901952" indent="0" algn="ctr">
              <a:buFont typeface="Arial" panose="020B0604020202020204" pitchFamily="34" charset="0"/>
              <a:buNone/>
              <a:defRPr sz="1400">
                <a:solidFill>
                  <a:schemeClr val="accent3"/>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11021316" y="361496"/>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6865431" y="5819524"/>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7118556" y="1789472"/>
            <a:ext cx="428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2821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6234898"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507591" y="409286"/>
            <a:ext cx="5270049"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 name="Title 1"/>
          <p:cNvSpPr>
            <a:spLocks noGrp="1"/>
          </p:cNvSpPr>
          <p:nvPr>
            <p:ph type="title" hasCustomPrompt="1"/>
          </p:nvPr>
        </p:nvSpPr>
        <p:spPr>
          <a:xfrm>
            <a:off x="6930776" y="477366"/>
            <a:ext cx="4644000" cy="1341602"/>
          </a:xfrm>
        </p:spPr>
        <p:txBody>
          <a:bodyPr anchor="ctr" anchorCtr="0">
            <a:normAutofit/>
          </a:bodyPr>
          <a:lstStyle>
            <a:lvl1pPr algn="ctr">
              <a:lnSpc>
                <a:spcPct val="84000"/>
              </a:lnSpc>
              <a:defRPr sz="48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6930775" y="1966451"/>
            <a:ext cx="4644001" cy="4388615"/>
          </a:xfrm>
        </p:spPr>
        <p:txBody>
          <a:bodyPr/>
          <a:lstStyle>
            <a:lvl1pPr marL="285750" indent="-285750">
              <a:lnSpc>
                <a:spcPct val="100000"/>
              </a:lnSpc>
              <a:spcBef>
                <a:spcPts val="0"/>
              </a:spcBef>
              <a:spcAft>
                <a:spcPts val="0"/>
              </a:spcAft>
              <a:buFont typeface="Arial" panose="020B0604020202020204" pitchFamily="34" charset="0"/>
              <a:buChar char="•"/>
              <a:defRPr sz="18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5" name="Date Placeholder 4"/>
          <p:cNvSpPr>
            <a:spLocks noGrp="1"/>
          </p:cNvSpPr>
          <p:nvPr>
            <p:ph type="dt" sz="half" idx="10"/>
          </p:nvPr>
        </p:nvSpPr>
        <p:spPr>
          <a:xfrm>
            <a:off x="507591" y="6453386"/>
            <a:ext cx="1204572" cy="404614"/>
          </a:xfrm>
        </p:spPr>
        <p:txBody>
          <a:bodyPr/>
          <a:lstStyle>
            <a:lvl1pPr>
              <a:defRPr>
                <a:solidFill>
                  <a:schemeClr val="bg1"/>
                </a:solidFill>
              </a:defRPr>
            </a:lvl1pPr>
          </a:lstStyle>
          <a:p>
            <a:fld id="{3B77EF04-6424-4B70-94D1-FC932CBBDD9B}" type="datetimeFigureOut">
              <a:rPr lang="en-US" noProof="0" smtClean="0"/>
              <a:pPr/>
              <a:t>1/11/2023</a:t>
            </a:fld>
            <a:endParaRPr lang="en-US" noProof="0" dirty="0"/>
          </a:p>
        </p:txBody>
      </p:sp>
      <p:sp>
        <p:nvSpPr>
          <p:cNvPr id="6" name="Footer Placeholder 5"/>
          <p:cNvSpPr>
            <a:spLocks noGrp="1"/>
          </p:cNvSpPr>
          <p:nvPr>
            <p:ph type="ftr" sz="quarter" idx="11"/>
          </p:nvPr>
        </p:nvSpPr>
        <p:spPr>
          <a:xfrm>
            <a:off x="3403965" y="6453386"/>
            <a:ext cx="2373675"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234897" y="-376"/>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6845770" y="372071"/>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11058438" y="5819525"/>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806246" y="668595"/>
            <a:ext cx="4646651"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11021316" y="361496"/>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6865431" y="5819524"/>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7118556" y="1789472"/>
            <a:ext cx="428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5789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5025" y="1301360"/>
            <a:ext cx="9612971" cy="2852737"/>
          </a:xfrm>
        </p:spPr>
        <p:txBody>
          <a:bodyPr anchor="b">
            <a:normAutofit/>
          </a:bodyPr>
          <a:lstStyle>
            <a:lvl1pPr algn="r">
              <a:defRPr sz="72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B77EF04-6424-4B70-94D1-FC932CBBDD9B}" type="datetimeFigureOut">
              <a:rPr lang="en-US" noProof="0" smtClean="0"/>
              <a:t>1/11/2023</a:t>
            </a:fld>
            <a:endParaRPr lang="en-US" noProof="0"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8532326" y="1820272"/>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8286318" y="1685652"/>
            <a:ext cx="3152309"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159214435"/>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1/11/2023</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2968850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622095" y="0"/>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B77EF04-6424-4B70-94D1-FC932CBBDD9B}" type="datetimeFigureOut">
              <a:rPr lang="en-US" noProof="0" smtClean="0"/>
              <a:t>1/11/2023</a:t>
            </a:fld>
            <a:endParaRPr lang="en-US" noProof="0"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478095" y="376"/>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56303306"/>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62" r:id="rId3"/>
    <p:sldLayoutId id="2147483668" r:id="rId4"/>
    <p:sldLayoutId id="2147483671" r:id="rId5"/>
    <p:sldLayoutId id="2147483669" r:id="rId6"/>
    <p:sldLayoutId id="2147483672" r:id="rId7"/>
    <p:sldLayoutId id="2147483663" r:id="rId8"/>
    <p:sldLayoutId id="2147483664" r:id="rId9"/>
    <p:sldLayoutId id="2147483665" r:id="rId10"/>
    <p:sldLayoutId id="2147483666" r:id="rId11"/>
    <p:sldLayoutId id="2147483673" r:id="rId12"/>
    <p:sldLayoutId id="2147483667" r:id="rId13"/>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42900" indent="-342900" algn="l" defTabSz="914400" rtl="0" eaLnBrk="1" latinLnBrk="0" hangingPunct="1">
        <a:lnSpc>
          <a:spcPct val="94000"/>
        </a:lnSpc>
        <a:spcBef>
          <a:spcPts val="1000"/>
        </a:spcBef>
        <a:spcAft>
          <a:spcPts val="200"/>
        </a:spcAft>
        <a:buFont typeface="Arial" panose="020B0604020202020204" pitchFamily="34" charset="0"/>
        <a:buChar char="•"/>
        <a:defRPr sz="2400" kern="1200" baseline="0">
          <a:solidFill>
            <a:schemeClr val="tx2"/>
          </a:solidFill>
          <a:latin typeface="+mn-lt"/>
          <a:ea typeface="+mn-ea"/>
          <a:cs typeface="+mn-cs"/>
        </a:defRPr>
      </a:lvl1pPr>
      <a:lvl2pPr marL="873252" indent="-342900" algn="l" defTabSz="914400" rtl="0" eaLnBrk="1" latinLnBrk="0" hangingPunct="1">
        <a:lnSpc>
          <a:spcPct val="94000"/>
        </a:lnSpc>
        <a:spcBef>
          <a:spcPts val="500"/>
        </a:spcBef>
        <a:spcAft>
          <a:spcPts val="200"/>
        </a:spcAft>
        <a:buFont typeface="Arial" panose="020B0604020202020204" pitchFamily="34" charset="0"/>
        <a:buChar char="•"/>
        <a:defRPr sz="2400" i="1" kern="1200" baseline="0">
          <a:solidFill>
            <a:schemeClr val="tx2"/>
          </a:solidFill>
          <a:latin typeface="+mn-lt"/>
          <a:ea typeface="+mn-ea"/>
          <a:cs typeface="+mn-cs"/>
        </a:defRPr>
      </a:lvl2pPr>
      <a:lvl3pPr marL="1330452" indent="-342900" algn="l" defTabSz="914400" rtl="0" eaLnBrk="1" latinLnBrk="0" hangingPunct="1">
        <a:lnSpc>
          <a:spcPct val="94000"/>
        </a:lnSpc>
        <a:spcBef>
          <a:spcPts val="500"/>
        </a:spcBef>
        <a:spcAft>
          <a:spcPts val="200"/>
        </a:spcAft>
        <a:buFont typeface="Arial" panose="020B0604020202020204" pitchFamily="34" charset="0"/>
        <a:buChar char="•"/>
        <a:defRPr sz="2000" kern="1200" baseline="0">
          <a:solidFill>
            <a:schemeClr val="tx2"/>
          </a:solidFill>
          <a:latin typeface="+mn-lt"/>
          <a:ea typeface="+mn-ea"/>
          <a:cs typeface="+mn-cs"/>
        </a:defRPr>
      </a:lvl3pPr>
      <a:lvl4pPr marL="1787652" indent="-342900" algn="l" defTabSz="914400" rtl="0" eaLnBrk="1" latinLnBrk="0" hangingPunct="1">
        <a:lnSpc>
          <a:spcPct val="94000"/>
        </a:lnSpc>
        <a:spcBef>
          <a:spcPts val="500"/>
        </a:spcBef>
        <a:spcAft>
          <a:spcPts val="200"/>
        </a:spcAft>
        <a:buFont typeface="Arial" panose="020B0604020202020204" pitchFamily="34" charset="0"/>
        <a:buChar char="•"/>
        <a:defRPr sz="2000" i="1" kern="1200" baseline="0">
          <a:solidFill>
            <a:schemeClr val="tx2"/>
          </a:solidFill>
          <a:latin typeface="+mn-lt"/>
          <a:ea typeface="+mn-ea"/>
          <a:cs typeface="+mn-cs"/>
        </a:defRPr>
      </a:lvl4pPr>
      <a:lvl5pPr marL="2187702" indent="-285750" algn="l" defTabSz="914400" rtl="0" eaLnBrk="1" latinLnBrk="0" hangingPunct="1">
        <a:lnSpc>
          <a:spcPct val="94000"/>
        </a:lnSpc>
        <a:spcBef>
          <a:spcPts val="500"/>
        </a:spcBef>
        <a:spcAft>
          <a:spcPts val="200"/>
        </a:spcAft>
        <a:buFont typeface="Arial" panose="020B0604020202020204" pitchFamily="34" charset="0"/>
        <a:buChar char="•"/>
        <a:defRPr sz="18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Video%20by%20Kampus%20Production:%20https:/www.pexels.com/video/a-man-holding-another-person-s-hand-7516765/"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www.beaufortccc.edu/continuing-education/general-information/registration" TargetMode="External"/><Relationship Id="rId2" Type="http://schemas.openxmlformats.org/officeDocument/2006/relationships/hyperlink" Target="https://livebeaufortccc-my.sharepoint.com/:p:/g/personal/jackiel2244_beaufortccc_edu/ESi8H8XAVxhIubP0MXsQCAwBfKy_PrGV2kaI5jrvZjQn3g?e=Idh8YZ" TargetMode="External"/><Relationship Id="rId1" Type="http://schemas.openxmlformats.org/officeDocument/2006/relationships/slideLayout" Target="../slideLayouts/slideLayout3.xml"/><Relationship Id="rId4" Type="http://schemas.openxmlformats.org/officeDocument/2006/relationships/hyperlink" Target="https://www.beaufortccc.edu/continuing-education/general-information/financial-assistance"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mailto:jackie.butcher@beaufortccc.edu" TargetMode="External"/><Relationship Id="rId7" Type="http://schemas.openxmlformats.org/officeDocument/2006/relationships/image" Target="../media/image5.png"/><Relationship Id="rId2" Type="http://schemas.openxmlformats.org/officeDocument/2006/relationships/hyperlink" Target="mailto:continuingeducation@beaufortccc.edu" TargetMode="External"/><Relationship Id="rId1" Type="http://schemas.openxmlformats.org/officeDocument/2006/relationships/slideLayout" Target="../slideLayouts/slideLayout12.xml"/><Relationship Id="rId6" Type="http://schemas.openxmlformats.org/officeDocument/2006/relationships/hyperlink" Target="https://www.beaufortccc.edu/student-records/schedules" TargetMode="External"/><Relationship Id="rId5" Type="http://schemas.openxmlformats.org/officeDocument/2006/relationships/hyperlink" Target="https://www.beaufortccc.edu/continuing-education/general-information/financial-assistance" TargetMode="External"/><Relationship Id="rId4" Type="http://schemas.openxmlformats.org/officeDocument/2006/relationships/hyperlink" Target="https://www.beaufortccc.edu/continuing-education/general-information/registr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E73FA45-7D0C-40D7-B8A4-8C497DB08C09}"/>
              </a:ext>
            </a:extLst>
          </p:cNvPr>
          <p:cNvSpPr/>
          <p:nvPr/>
        </p:nvSpPr>
        <p:spPr>
          <a:xfrm>
            <a:off x="-4" y="0"/>
            <a:ext cx="12192004" cy="6858000"/>
          </a:xfrm>
          <a:prstGeom prst="rect">
            <a:avLst/>
          </a:prstGeom>
          <a:solidFill>
            <a:srgbClr val="B7DEE8">
              <a:alpha val="80000"/>
            </a:srgbClr>
          </a:solidFill>
          <a:ln>
            <a:solidFill>
              <a:srgbClr val="000000">
                <a:alpha val="40000"/>
              </a:srgb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397977" y="1644242"/>
            <a:ext cx="9504485" cy="2515001"/>
          </a:xfrm>
        </p:spPr>
        <p:txBody>
          <a:bodyPr/>
          <a:lstStyle/>
          <a:p>
            <a:r>
              <a:rPr lang="en-US" dirty="0">
                <a:solidFill>
                  <a:schemeClr val="tx2">
                    <a:lumMod val="75000"/>
                  </a:schemeClr>
                </a:solidFill>
              </a:rPr>
              <a:t>Cardiovascular Monitor Technician</a:t>
            </a:r>
            <a:br>
              <a:rPr lang="en-US" dirty="0">
                <a:solidFill>
                  <a:schemeClr val="tx2">
                    <a:lumMod val="75000"/>
                  </a:schemeClr>
                </a:solidFill>
              </a:rPr>
            </a:br>
            <a:r>
              <a:rPr lang="en-US" dirty="0">
                <a:solidFill>
                  <a:schemeClr val="tx2">
                    <a:lumMod val="75000"/>
                  </a:schemeClr>
                </a:solidFill>
              </a:rPr>
              <a:t>at </a:t>
            </a:r>
            <a:br>
              <a:rPr lang="en-US" dirty="0">
                <a:solidFill>
                  <a:schemeClr val="tx2">
                    <a:lumMod val="75000"/>
                  </a:schemeClr>
                </a:solidFill>
              </a:rPr>
            </a:br>
            <a:r>
              <a:rPr lang="en-US" dirty="0">
                <a:solidFill>
                  <a:schemeClr val="tx2">
                    <a:lumMod val="75000"/>
                  </a:schemeClr>
                </a:solidFill>
              </a:rPr>
              <a:t>BCCC</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p:txBody>
          <a:bodyPr/>
          <a:lstStyle/>
          <a:p>
            <a:r>
              <a:rPr lang="en-US" dirty="0">
                <a:solidFill>
                  <a:schemeClr val="tx2">
                    <a:lumMod val="75000"/>
                  </a:schemeClr>
                </a:solidFill>
              </a:rPr>
              <a:t>YOU BELONG HERE</a:t>
            </a:r>
          </a:p>
        </p:txBody>
      </p:sp>
      <p:pic>
        <p:nvPicPr>
          <p:cNvPr id="6" name="Picture 5">
            <a:extLst>
              <a:ext uri="{FF2B5EF4-FFF2-40B4-BE49-F238E27FC236}">
                <a16:creationId xmlns:a16="http://schemas.microsoft.com/office/drawing/2014/main" id="{658638A3-DDB4-4670-B82C-298A854C71E6}"/>
              </a:ext>
            </a:extLst>
          </p:cNvPr>
          <p:cNvPicPr>
            <a:picLocks noChangeAspect="1"/>
          </p:cNvPicPr>
          <p:nvPr/>
        </p:nvPicPr>
        <p:blipFill>
          <a:blip r:embed="rId2"/>
          <a:stretch>
            <a:fillRect/>
          </a:stretch>
        </p:blipFill>
        <p:spPr>
          <a:xfrm>
            <a:off x="9314490" y="277086"/>
            <a:ext cx="1691211" cy="1446472"/>
          </a:xfrm>
          <a:prstGeom prst="rect">
            <a:avLst/>
          </a:prstGeom>
        </p:spPr>
      </p:pic>
    </p:spTree>
    <p:extLst>
      <p:ext uri="{BB962C8B-B14F-4D97-AF65-F5344CB8AC3E}">
        <p14:creationId xmlns:p14="http://schemas.microsoft.com/office/powerpoint/2010/main" val="2461678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16F787B-BF67-42F9-BD1F-2E4D0B128EDB}"/>
              </a:ext>
            </a:extLst>
          </p:cNvPr>
          <p:cNvSpPr/>
          <p:nvPr/>
        </p:nvSpPr>
        <p:spPr>
          <a:xfrm>
            <a:off x="-4" y="0"/>
            <a:ext cx="12192004" cy="6858000"/>
          </a:xfrm>
          <a:prstGeom prst="rect">
            <a:avLst/>
          </a:prstGeom>
          <a:solidFill>
            <a:srgbClr val="B7DEE8">
              <a:alpha val="80000"/>
            </a:srgbClr>
          </a:solidFill>
          <a:ln>
            <a:solidFill>
              <a:srgbClr val="000000">
                <a:alpha val="40000"/>
              </a:srgb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5F28594-E3E7-4921-BB26-C93A4252F5E9}"/>
              </a:ext>
            </a:extLst>
          </p:cNvPr>
          <p:cNvSpPr>
            <a:spLocks noGrp="1"/>
          </p:cNvSpPr>
          <p:nvPr>
            <p:ph type="ctrTitle"/>
          </p:nvPr>
        </p:nvSpPr>
        <p:spPr>
          <a:xfrm>
            <a:off x="1915128" y="1395420"/>
            <a:ext cx="8361229" cy="5079808"/>
          </a:xfrm>
        </p:spPr>
        <p:txBody>
          <a:bodyPr/>
          <a:lstStyle/>
          <a:p>
            <a:pPr algn="l"/>
            <a:r>
              <a:rPr lang="en-US" sz="2400" b="1" dirty="0">
                <a:solidFill>
                  <a:schemeClr val="accent1"/>
                </a:solidFill>
                <a:latin typeface="Arial Narrow" panose="020B0606020202030204" pitchFamily="34" charset="0"/>
              </a:rPr>
              <a:t>What is a Cardiovascular Monitor Technician?</a:t>
            </a:r>
            <a:br>
              <a:rPr lang="en-US" sz="2400" dirty="0">
                <a:latin typeface="Arial Narrow" panose="020B0606020202030204" pitchFamily="34" charset="0"/>
              </a:rPr>
            </a:br>
            <a:r>
              <a:rPr lang="en-US" sz="2400" dirty="0">
                <a:latin typeface="Arial Narrow" panose="020B0606020202030204" pitchFamily="34" charset="0"/>
              </a:rPr>
              <a:t>A valued member of the health care team responsible for surveillance of patient cardiac monitors. Technician will perform EKG test to monitor and record cardiac activity. The technician is able to read and measure the patient’s rhythm strips and notify changes to healthcare providers. </a:t>
            </a:r>
            <a:br>
              <a:rPr lang="en-US" sz="2400" dirty="0"/>
            </a:br>
            <a:br>
              <a:rPr lang="en-US" sz="2400" dirty="0"/>
            </a:br>
            <a:r>
              <a:rPr lang="en-US" sz="2400" dirty="0">
                <a:solidFill>
                  <a:srgbClr val="0070C0"/>
                </a:solidFill>
                <a:latin typeface="Arial Narrow" panose="020B0606020202030204" pitchFamily="34" charset="0"/>
              </a:rPr>
              <a:t>Responsibilities of a Cardiovascular Monitor Technician:  Observe cardiac monitors to note changes in a patient’s baseline heart pattern. Perform clerical duties of documenting patient information and evaluation. </a:t>
            </a:r>
            <a:br>
              <a:rPr lang="en-US" sz="2400" dirty="0">
                <a:solidFill>
                  <a:srgbClr val="0070C0"/>
                </a:solidFill>
                <a:latin typeface="Arial Narrow" panose="020B0606020202030204" pitchFamily="34" charset="0"/>
              </a:rPr>
            </a:br>
            <a:r>
              <a:rPr lang="en-US" sz="2400" dirty="0">
                <a:solidFill>
                  <a:srgbClr val="0070C0"/>
                </a:solidFill>
                <a:latin typeface="Arial Narrow" panose="020B0606020202030204" pitchFamily="34" charset="0"/>
              </a:rPr>
              <a:t>							</a:t>
            </a:r>
          </a:p>
        </p:txBody>
      </p:sp>
      <p:sp>
        <p:nvSpPr>
          <p:cNvPr id="3" name="Subtitle 2">
            <a:extLst>
              <a:ext uri="{FF2B5EF4-FFF2-40B4-BE49-F238E27FC236}">
                <a16:creationId xmlns:a16="http://schemas.microsoft.com/office/drawing/2014/main" id="{3BCAE2CE-F5D8-4BB6-A52B-9737F0CA11B5}"/>
              </a:ext>
            </a:extLst>
          </p:cNvPr>
          <p:cNvSpPr>
            <a:spLocks noGrp="1"/>
          </p:cNvSpPr>
          <p:nvPr>
            <p:ph type="subTitle" idx="1"/>
          </p:nvPr>
        </p:nvSpPr>
        <p:spPr>
          <a:xfrm>
            <a:off x="2179674" y="1164060"/>
            <a:ext cx="8096683" cy="462721"/>
          </a:xfrm>
        </p:spPr>
        <p:txBody>
          <a:bodyPr>
            <a:noAutofit/>
          </a:bodyPr>
          <a:lstStyle/>
          <a:p>
            <a:r>
              <a:rPr lang="en-US" sz="2800" dirty="0">
                <a:solidFill>
                  <a:schemeClr val="tx2">
                    <a:lumMod val="75000"/>
                  </a:schemeClr>
                </a:solidFill>
              </a:rPr>
              <a:t>Cardiovascular Monitor Technician</a:t>
            </a:r>
            <a:endParaRPr lang="en-US" sz="2800" b="1" dirty="0">
              <a:solidFill>
                <a:schemeClr val="accent1">
                  <a:lumMod val="50000"/>
                </a:schemeClr>
              </a:solidFill>
            </a:endParaRPr>
          </a:p>
        </p:txBody>
      </p:sp>
    </p:spTree>
    <p:extLst>
      <p:ext uri="{BB962C8B-B14F-4D97-AF65-F5344CB8AC3E}">
        <p14:creationId xmlns:p14="http://schemas.microsoft.com/office/powerpoint/2010/main" val="2682545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02D21A-40D8-4A2A-9BDB-510DDFC3417A}"/>
              </a:ext>
            </a:extLst>
          </p:cNvPr>
          <p:cNvSpPr/>
          <p:nvPr/>
        </p:nvSpPr>
        <p:spPr>
          <a:xfrm>
            <a:off x="-69111" y="4878"/>
            <a:ext cx="12261111" cy="6853122"/>
          </a:xfrm>
          <a:prstGeom prst="rect">
            <a:avLst/>
          </a:prstGeom>
          <a:solidFill>
            <a:srgbClr val="B7DEE8">
              <a:alpha val="80000"/>
            </a:srgbClr>
          </a:solidFill>
          <a:ln>
            <a:solidFill>
              <a:srgbClr val="000000">
                <a:alpha val="40000"/>
              </a:srgb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BC9891-6751-47AC-8441-AE5A5C595301}"/>
              </a:ext>
            </a:extLst>
          </p:cNvPr>
          <p:cNvSpPr>
            <a:spLocks noGrp="1"/>
          </p:cNvSpPr>
          <p:nvPr>
            <p:ph type="title" idx="4294967295"/>
          </p:nvPr>
        </p:nvSpPr>
        <p:spPr>
          <a:xfrm>
            <a:off x="5469041" y="312738"/>
            <a:ext cx="4643437" cy="1341437"/>
          </a:xfrm>
        </p:spPr>
        <p:txBody>
          <a:bodyPr>
            <a:normAutofit/>
          </a:bodyPr>
          <a:lstStyle/>
          <a:p>
            <a:r>
              <a:rPr lang="en-US" dirty="0"/>
              <a:t>Employment Opportunities</a:t>
            </a:r>
          </a:p>
        </p:txBody>
      </p:sp>
      <p:sp>
        <p:nvSpPr>
          <p:cNvPr id="3" name="Text Placeholder 2">
            <a:extLst>
              <a:ext uri="{FF2B5EF4-FFF2-40B4-BE49-F238E27FC236}">
                <a16:creationId xmlns:a16="http://schemas.microsoft.com/office/drawing/2014/main" id="{7903E92E-7C10-4FDF-B7B0-BF5A5A7DC515}"/>
              </a:ext>
            </a:extLst>
          </p:cNvPr>
          <p:cNvSpPr>
            <a:spLocks noGrp="1"/>
          </p:cNvSpPr>
          <p:nvPr>
            <p:ph type="body" sz="half" idx="4294967295"/>
          </p:nvPr>
        </p:nvSpPr>
        <p:spPr>
          <a:xfrm>
            <a:off x="5209953" y="1689049"/>
            <a:ext cx="4902525" cy="4387850"/>
          </a:xfrm>
        </p:spPr>
        <p:txBody>
          <a:bodyPr/>
          <a:lstStyle/>
          <a:p>
            <a:r>
              <a:rPr lang="en-US" sz="2400" dirty="0"/>
              <a:t>Hospital</a:t>
            </a:r>
          </a:p>
          <a:p>
            <a:r>
              <a:rPr lang="en-US" sz="2400" dirty="0"/>
              <a:t>Physician clinic</a:t>
            </a:r>
          </a:p>
          <a:p>
            <a:r>
              <a:rPr lang="en-US" dirty="0"/>
              <a:t>Specialized cardiac clinic</a:t>
            </a:r>
            <a:endParaRPr lang="en-US" sz="2400" dirty="0"/>
          </a:p>
          <a:p>
            <a:pPr marL="0" indent="0">
              <a:buNone/>
            </a:pPr>
            <a:endParaRPr lang="en-US" sz="2400" dirty="0"/>
          </a:p>
        </p:txBody>
      </p:sp>
      <p:sp>
        <p:nvSpPr>
          <p:cNvPr id="4" name="Text Placeholder 3">
            <a:extLst>
              <a:ext uri="{FF2B5EF4-FFF2-40B4-BE49-F238E27FC236}">
                <a16:creationId xmlns:a16="http://schemas.microsoft.com/office/drawing/2014/main" id="{5F0C8121-738F-4674-914D-B3EE5ED89F54}"/>
              </a:ext>
            </a:extLst>
          </p:cNvPr>
          <p:cNvSpPr>
            <a:spLocks noGrp="1"/>
          </p:cNvSpPr>
          <p:nvPr>
            <p:ph type="body" sz="quarter" idx="4294967295"/>
          </p:nvPr>
        </p:nvSpPr>
        <p:spPr>
          <a:xfrm>
            <a:off x="5469041" y="5043948"/>
            <a:ext cx="5275262" cy="1622323"/>
          </a:xfrm>
        </p:spPr>
        <p:txBody>
          <a:bodyPr/>
          <a:lstStyle/>
          <a:p>
            <a:pPr marL="0" indent="0">
              <a:buNone/>
            </a:pPr>
            <a:r>
              <a:rPr lang="en-US" sz="1800" dirty="0">
                <a:solidFill>
                  <a:srgbClr val="1F497D"/>
                </a:solidFill>
              </a:rPr>
              <a:t>      NC average starting pay rate is $15-17/hr.</a:t>
            </a:r>
          </a:p>
          <a:p>
            <a:pPr marL="1901952" lvl="4" indent="0">
              <a:buNone/>
            </a:pPr>
            <a:r>
              <a:rPr lang="en-US" dirty="0">
                <a:solidFill>
                  <a:srgbClr val="1F497D"/>
                </a:solidFill>
              </a:rPr>
              <a:t>		</a:t>
            </a:r>
          </a:p>
          <a:p>
            <a:pPr marL="1901952" lvl="4" indent="0">
              <a:buNone/>
            </a:pPr>
            <a:r>
              <a:rPr lang="en-US" dirty="0">
                <a:solidFill>
                  <a:srgbClr val="0070C0"/>
                </a:solidFill>
                <a:latin typeface="Arial Narrow" panose="020B0606020202030204" pitchFamily="34" charset="0"/>
                <a:hlinkClick r:id="rId2"/>
              </a:rPr>
              <a:t> </a:t>
            </a:r>
            <a:endParaRPr lang="en-US" dirty="0">
              <a:solidFill>
                <a:srgbClr val="1F497D"/>
              </a:solidFill>
            </a:endParaRPr>
          </a:p>
        </p:txBody>
      </p:sp>
      <p:pic>
        <p:nvPicPr>
          <p:cNvPr id="1026" name="Picture 2" descr="What does a Cardiovascular Technologist do and How to become One.">
            <a:extLst>
              <a:ext uri="{FF2B5EF4-FFF2-40B4-BE49-F238E27FC236}">
                <a16:creationId xmlns:a16="http://schemas.microsoft.com/office/drawing/2014/main" id="{AA6E090E-31A7-4860-8DD1-7DF5E9836D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051" y="871297"/>
            <a:ext cx="3551274" cy="4524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891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F41D452-1257-4519-863D-CB30C2AAC0EC}"/>
              </a:ext>
            </a:extLst>
          </p:cNvPr>
          <p:cNvSpPr/>
          <p:nvPr/>
        </p:nvSpPr>
        <p:spPr>
          <a:xfrm>
            <a:off x="754912" y="0"/>
            <a:ext cx="11437088" cy="6858000"/>
          </a:xfrm>
          <a:prstGeom prst="rect">
            <a:avLst/>
          </a:prstGeom>
          <a:solidFill>
            <a:srgbClr val="B7DEE8">
              <a:alpha val="80000"/>
            </a:srgbClr>
          </a:solidFill>
          <a:ln>
            <a:solidFill>
              <a:srgbClr val="000000">
                <a:alpha val="40000"/>
              </a:srgb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p:txBody>
          <a:bodyPr/>
          <a:lstStyle/>
          <a:p>
            <a:r>
              <a:rPr lang="en-US" sz="2400" dirty="0"/>
              <a:t>Cardiovascular Monitor Technician:  </a:t>
            </a:r>
            <a:br>
              <a:rPr lang="en-US" sz="2800" dirty="0"/>
            </a:br>
            <a:r>
              <a:rPr lang="en-US" sz="2800" dirty="0"/>
              <a:t>Let’s get started</a:t>
            </a: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54912" y="1484672"/>
            <a:ext cx="11437088" cy="3395672"/>
          </a:xfrm>
        </p:spPr>
        <p:txBody>
          <a:bodyPr/>
          <a:lstStyle/>
          <a:p>
            <a:r>
              <a:rPr lang="en-US" sz="1800" b="1" dirty="0">
                <a:solidFill>
                  <a:schemeClr val="accent1">
                    <a:lumMod val="50000"/>
                  </a:schemeClr>
                </a:solidFill>
              </a:rPr>
              <a:t>Prerequisites</a:t>
            </a:r>
            <a:r>
              <a:rPr lang="en-US" sz="1800" dirty="0">
                <a:solidFill>
                  <a:schemeClr val="accent1">
                    <a:lumMod val="50000"/>
                  </a:schemeClr>
                </a:solidFill>
              </a:rPr>
              <a:t>: High School Diploma or Equivalency, Career Readiness Certificate (CRC) of Silver or Higher</a:t>
            </a:r>
            <a:br>
              <a:rPr lang="en-US" sz="1800" dirty="0">
                <a:solidFill>
                  <a:schemeClr val="accent1">
                    <a:lumMod val="50000"/>
                  </a:schemeClr>
                </a:solidFill>
              </a:rPr>
            </a:br>
            <a:r>
              <a:rPr lang="en-US" sz="1800" dirty="0">
                <a:solidFill>
                  <a:schemeClr val="accent1">
                    <a:lumMod val="50000"/>
                  </a:schemeClr>
                </a:solidFill>
              </a:rPr>
              <a:t>Other options:  College degree, or a Math and English college course with at least a C.</a:t>
            </a:r>
          </a:p>
          <a:p>
            <a:r>
              <a:rPr lang="en-US" sz="1800" dirty="0">
                <a:solidFill>
                  <a:schemeClr val="accent1">
                    <a:lumMod val="50000"/>
                  </a:schemeClr>
                </a:solidFill>
              </a:rPr>
              <a:t>CRC link for more information - </a:t>
            </a:r>
            <a:r>
              <a:rPr lang="en-US" sz="1800" dirty="0">
                <a:hlinkClick r:id="rId2"/>
              </a:rPr>
              <a:t>BCCC NCRC Testing Information</a:t>
            </a:r>
            <a:endParaRPr lang="en-US" sz="1800" dirty="0">
              <a:solidFill>
                <a:schemeClr val="accent1">
                  <a:lumMod val="50000"/>
                </a:schemeClr>
              </a:solidFill>
            </a:endParaRPr>
          </a:p>
          <a:p>
            <a:r>
              <a:rPr lang="en-US" sz="1800" dirty="0">
                <a:solidFill>
                  <a:schemeClr val="accent1">
                    <a:lumMod val="50000"/>
                  </a:schemeClr>
                </a:solidFill>
              </a:rPr>
              <a:t>Register in Building 8. Payment and prerequisites are due at the time of registration. Financial/scholarship assistance may be available. Call 252-940-6375</a:t>
            </a:r>
          </a:p>
          <a:p>
            <a:pPr marL="0" indent="0" algn="ctr">
              <a:lnSpc>
                <a:spcPct val="100000"/>
              </a:lnSpc>
              <a:buNone/>
            </a:pPr>
            <a:r>
              <a:rPr lang="en-US" sz="1800" dirty="0">
                <a:solidFill>
                  <a:srgbClr val="0070C0"/>
                </a:solidFill>
                <a:hlinkClick r:id="rId3"/>
              </a:rPr>
              <a:t>Registration and Payment</a:t>
            </a:r>
            <a:endParaRPr lang="en-US" sz="1800" dirty="0">
              <a:solidFill>
                <a:srgbClr val="0070C0"/>
              </a:solidFill>
            </a:endParaRPr>
          </a:p>
          <a:p>
            <a:pPr marL="0" indent="0" algn="ctr">
              <a:lnSpc>
                <a:spcPct val="100000"/>
              </a:lnSpc>
              <a:buNone/>
            </a:pPr>
            <a:r>
              <a:rPr lang="en-US" sz="1800" dirty="0">
                <a:solidFill>
                  <a:srgbClr val="0070C0"/>
                </a:solidFill>
                <a:hlinkClick r:id="rId4"/>
              </a:rPr>
              <a:t>Financial Assistance</a:t>
            </a:r>
            <a:endParaRPr lang="en-US" sz="1800" dirty="0">
              <a:solidFill>
                <a:schemeClr val="accent1">
                  <a:lumMod val="50000"/>
                </a:schemeClr>
              </a:solidFill>
            </a:endParaRPr>
          </a:p>
          <a:p>
            <a:pPr lvl="0"/>
            <a:r>
              <a:rPr lang="en-US" sz="1800" b="1" dirty="0">
                <a:solidFill>
                  <a:srgbClr val="FF0000"/>
                </a:solidFill>
              </a:rPr>
              <a:t>Program requirements are discussed in detail on the first day of class.</a:t>
            </a:r>
          </a:p>
        </p:txBody>
      </p:sp>
    </p:spTree>
    <p:extLst>
      <p:ext uri="{BB962C8B-B14F-4D97-AF65-F5344CB8AC3E}">
        <p14:creationId xmlns:p14="http://schemas.microsoft.com/office/powerpoint/2010/main" val="2684535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FE2F8C8-D62C-4E82-BBA0-4099EBCC6CEE}"/>
              </a:ext>
            </a:extLst>
          </p:cNvPr>
          <p:cNvSpPr/>
          <p:nvPr/>
        </p:nvSpPr>
        <p:spPr>
          <a:xfrm>
            <a:off x="-4" y="0"/>
            <a:ext cx="12192004" cy="6858000"/>
          </a:xfrm>
          <a:prstGeom prst="rect">
            <a:avLst/>
          </a:prstGeom>
          <a:solidFill>
            <a:srgbClr val="B7DEE8">
              <a:alpha val="80000"/>
            </a:srgbClr>
          </a:solidFill>
          <a:ln>
            <a:solidFill>
              <a:srgbClr val="000000">
                <a:alpha val="40000"/>
              </a:srgb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59AF4B2-1DB7-414F-A4A4-4F72BEAFAFC9}"/>
              </a:ext>
            </a:extLst>
          </p:cNvPr>
          <p:cNvSpPr>
            <a:spLocks noGrp="1"/>
          </p:cNvSpPr>
          <p:nvPr>
            <p:ph type="title"/>
          </p:nvPr>
        </p:nvSpPr>
        <p:spPr>
          <a:xfrm>
            <a:off x="1266103" y="464459"/>
            <a:ext cx="3370521" cy="1428136"/>
          </a:xfrm>
        </p:spPr>
        <p:txBody>
          <a:bodyPr/>
          <a:lstStyle/>
          <a:p>
            <a:r>
              <a:rPr lang="en-US" sz="3600" dirty="0">
                <a:solidFill>
                  <a:schemeClr val="accent1">
                    <a:lumMod val="50000"/>
                  </a:schemeClr>
                </a:solidFill>
              </a:rPr>
              <a:t>Program Requirements</a:t>
            </a:r>
          </a:p>
        </p:txBody>
      </p:sp>
      <p:sp>
        <p:nvSpPr>
          <p:cNvPr id="4" name="Text Placeholder 3">
            <a:extLst>
              <a:ext uri="{FF2B5EF4-FFF2-40B4-BE49-F238E27FC236}">
                <a16:creationId xmlns:a16="http://schemas.microsoft.com/office/drawing/2014/main" id="{88A3B9A3-E4C7-4E87-9EAE-EBDC28D24C12}"/>
              </a:ext>
            </a:extLst>
          </p:cNvPr>
          <p:cNvSpPr>
            <a:spLocks noGrp="1"/>
          </p:cNvSpPr>
          <p:nvPr>
            <p:ph type="body" sz="half" idx="2"/>
          </p:nvPr>
        </p:nvSpPr>
        <p:spPr>
          <a:xfrm>
            <a:off x="639547" y="1892595"/>
            <a:ext cx="4858460" cy="4965404"/>
          </a:xfrm>
        </p:spPr>
        <p:txBody>
          <a:bodyPr/>
          <a:lstStyle/>
          <a:p>
            <a:r>
              <a:rPr lang="en-US" sz="1400" dirty="0">
                <a:solidFill>
                  <a:schemeClr val="accent1">
                    <a:lumMod val="50000"/>
                  </a:schemeClr>
                </a:solidFill>
                <a:latin typeface="Arial Narrow" panose="020B0606020202030204" pitchFamily="34" charset="0"/>
              </a:rPr>
              <a:t>Hybrid course of online instruction. Student will need to be able to access Blackboard and attend in person for CPR and clinical instruction in Part II.</a:t>
            </a:r>
          </a:p>
          <a:p>
            <a:pPr marL="0" indent="0">
              <a:buNone/>
            </a:pPr>
            <a:endParaRPr lang="en-US" sz="1400" dirty="0">
              <a:solidFill>
                <a:schemeClr val="accent1">
                  <a:lumMod val="50000"/>
                </a:schemeClr>
              </a:solidFill>
              <a:latin typeface="Arial Narrow" panose="020B0606020202030204" pitchFamily="34" charset="0"/>
            </a:endParaRPr>
          </a:p>
          <a:p>
            <a:r>
              <a:rPr lang="en-US" sz="1400" dirty="0">
                <a:solidFill>
                  <a:schemeClr val="accent1">
                    <a:lumMod val="50000"/>
                  </a:schemeClr>
                </a:solidFill>
                <a:latin typeface="Arial Narrow" panose="020B0606020202030204" pitchFamily="34" charset="0"/>
              </a:rPr>
              <a:t>Student is responsible for:  books, background check, immunizations, drug testing, and transportation to clinical site(s). </a:t>
            </a:r>
          </a:p>
          <a:p>
            <a:endParaRPr lang="en-US" sz="1400" dirty="0">
              <a:solidFill>
                <a:schemeClr val="accent1">
                  <a:lumMod val="50000"/>
                </a:schemeClr>
              </a:solidFill>
              <a:latin typeface="Arial Narrow" panose="020B0606020202030204" pitchFamily="34" charset="0"/>
            </a:endParaRPr>
          </a:p>
          <a:p>
            <a:r>
              <a:rPr lang="en-US" sz="1400" dirty="0">
                <a:solidFill>
                  <a:schemeClr val="accent1">
                    <a:lumMod val="50000"/>
                  </a:schemeClr>
                </a:solidFill>
                <a:latin typeface="Arial Narrow" panose="020B0606020202030204" pitchFamily="34" charset="0"/>
              </a:rPr>
              <a:t>Course requires clinical experience at an acute care facility. Clinical facilities require a background check, drug testing, and current immunizations. Clinical sites require a 3</a:t>
            </a:r>
            <a:r>
              <a:rPr lang="en-US" sz="1400" baseline="30000" dirty="0">
                <a:solidFill>
                  <a:schemeClr val="accent1">
                    <a:lumMod val="50000"/>
                  </a:schemeClr>
                </a:solidFill>
                <a:latin typeface="Arial Narrow" panose="020B0606020202030204" pitchFamily="34" charset="0"/>
              </a:rPr>
              <a:t>rd</a:t>
            </a:r>
            <a:r>
              <a:rPr lang="en-US" sz="1400" dirty="0">
                <a:solidFill>
                  <a:schemeClr val="accent1">
                    <a:lumMod val="50000"/>
                  </a:schemeClr>
                </a:solidFill>
                <a:latin typeface="Arial Narrow" panose="020B0606020202030204" pitchFamily="34" charset="0"/>
              </a:rPr>
              <a:t> party vendor for documentation compliance. </a:t>
            </a:r>
          </a:p>
          <a:p>
            <a:endParaRPr lang="en-ZA" sz="1400" dirty="0">
              <a:solidFill>
                <a:schemeClr val="accent1">
                  <a:lumMod val="50000"/>
                </a:schemeClr>
              </a:solidFill>
              <a:latin typeface="Arial Narrow" panose="020B0606020202030204" pitchFamily="34" charset="0"/>
            </a:endParaRPr>
          </a:p>
          <a:p>
            <a:pPr lvl="0"/>
            <a:r>
              <a:rPr lang="en-ZA" sz="1400" dirty="0">
                <a:solidFill>
                  <a:schemeClr val="accent1">
                    <a:lumMod val="50000"/>
                  </a:schemeClr>
                </a:solidFill>
                <a:latin typeface="Arial Narrow" panose="020B0606020202030204" pitchFamily="34" charset="0"/>
              </a:rPr>
              <a:t>Student is responsible for purchasing </a:t>
            </a:r>
            <a:r>
              <a:rPr lang="en-ZA" sz="1400" dirty="0" err="1">
                <a:solidFill>
                  <a:schemeClr val="accent1">
                    <a:lumMod val="50000"/>
                  </a:schemeClr>
                </a:solidFill>
                <a:latin typeface="Arial Narrow" panose="020B0606020202030204" pitchFamily="34" charset="0"/>
              </a:rPr>
              <a:t>CastleBranch</a:t>
            </a:r>
            <a:r>
              <a:rPr lang="en-ZA" sz="1400" dirty="0">
                <a:solidFill>
                  <a:schemeClr val="accent1">
                    <a:lumMod val="50000"/>
                  </a:schemeClr>
                </a:solidFill>
                <a:latin typeface="Arial Narrow" panose="020B0606020202030204" pitchFamily="34" charset="0"/>
              </a:rPr>
              <a:t>. </a:t>
            </a:r>
            <a:r>
              <a:rPr lang="en-ZA" sz="1400" dirty="0" err="1">
                <a:solidFill>
                  <a:schemeClr val="accent1">
                    <a:lumMod val="50000"/>
                  </a:schemeClr>
                </a:solidFill>
                <a:latin typeface="Arial Narrow" panose="020B0606020202030204" pitchFamily="34" charset="0"/>
              </a:rPr>
              <a:t>CastleBranch</a:t>
            </a:r>
            <a:r>
              <a:rPr lang="en-ZA" sz="1400" dirty="0">
                <a:solidFill>
                  <a:schemeClr val="accent1">
                    <a:lumMod val="50000"/>
                  </a:schemeClr>
                </a:solidFill>
                <a:latin typeface="Arial Narrow" panose="020B0606020202030204" pitchFamily="34" charset="0"/>
              </a:rPr>
              <a:t> is a 3</a:t>
            </a:r>
            <a:r>
              <a:rPr lang="en-ZA" sz="1400" baseline="30000" dirty="0">
                <a:solidFill>
                  <a:schemeClr val="accent1">
                    <a:lumMod val="50000"/>
                  </a:schemeClr>
                </a:solidFill>
                <a:latin typeface="Arial Narrow" panose="020B0606020202030204" pitchFamily="34" charset="0"/>
              </a:rPr>
              <a:t>rd</a:t>
            </a:r>
            <a:r>
              <a:rPr lang="en-ZA" sz="1400" dirty="0">
                <a:solidFill>
                  <a:schemeClr val="accent1">
                    <a:lumMod val="50000"/>
                  </a:schemeClr>
                </a:solidFill>
                <a:latin typeface="Arial Narrow" panose="020B0606020202030204" pitchFamily="34" charset="0"/>
              </a:rPr>
              <a:t> party vendor used for background check, drug testing and immunization documentation Convictions or unsubstantiated drug tests are reviewed and determined by the clinical facility. Clinical facility decision is final. </a:t>
            </a:r>
          </a:p>
          <a:p>
            <a:pPr lvl="0"/>
            <a:endParaRPr lang="en-ZA" sz="1400" dirty="0">
              <a:solidFill>
                <a:schemeClr val="accent1">
                  <a:lumMod val="50000"/>
                </a:schemeClr>
              </a:solidFill>
              <a:latin typeface="Arial Narrow" panose="020B0606020202030204" pitchFamily="34" charset="0"/>
            </a:endParaRPr>
          </a:p>
          <a:p>
            <a:pPr lvl="0"/>
            <a:r>
              <a:rPr lang="en-ZA" sz="1400" dirty="0">
                <a:solidFill>
                  <a:schemeClr val="accent1">
                    <a:lumMod val="50000"/>
                  </a:schemeClr>
                </a:solidFill>
                <a:latin typeface="Arial Narrow" panose="020B0606020202030204" pitchFamily="34" charset="0"/>
              </a:rPr>
              <a:t>Student is responsible for ensuring immunizations are up-to-date. Cost will vary depending on immunizations needed. </a:t>
            </a:r>
          </a:p>
          <a:p>
            <a:pPr lvl="0"/>
            <a:endParaRPr lang="en-US" sz="1400" dirty="0">
              <a:solidFill>
                <a:schemeClr val="accent1">
                  <a:lumMod val="50000"/>
                </a:schemeClr>
              </a:solidFill>
              <a:latin typeface="Arial Narrow" panose="020B0606020202030204" pitchFamily="34" charset="0"/>
            </a:endParaRPr>
          </a:p>
          <a:p>
            <a:pPr lvl="0"/>
            <a:r>
              <a:rPr lang="en-US" sz="1400" dirty="0">
                <a:solidFill>
                  <a:schemeClr val="accent1">
                    <a:lumMod val="50000"/>
                  </a:schemeClr>
                </a:solidFill>
                <a:latin typeface="Arial Narrow" panose="020B0606020202030204" pitchFamily="34" charset="0"/>
              </a:rPr>
              <a:t>Uniform:  Price will vary depending on your place of purchase</a:t>
            </a:r>
            <a:r>
              <a:rPr lang="en-US" sz="1400" dirty="0">
                <a:latin typeface="Arial Narrow" panose="020B0606020202030204" pitchFamily="34" charset="0"/>
              </a:rPr>
              <a:t>. </a:t>
            </a:r>
          </a:p>
          <a:p>
            <a:endParaRPr lang="en-US" dirty="0"/>
          </a:p>
        </p:txBody>
      </p:sp>
      <p:sp>
        <p:nvSpPr>
          <p:cNvPr id="28" name="Content Placeholder 27">
            <a:extLst>
              <a:ext uri="{FF2B5EF4-FFF2-40B4-BE49-F238E27FC236}">
                <a16:creationId xmlns:a16="http://schemas.microsoft.com/office/drawing/2014/main" id="{40FC6291-B893-461C-8A82-0C117F294BF8}"/>
              </a:ext>
            </a:extLst>
          </p:cNvPr>
          <p:cNvSpPr>
            <a:spLocks noGrp="1"/>
          </p:cNvSpPr>
          <p:nvPr>
            <p:ph sz="quarter" idx="15"/>
          </p:nvPr>
        </p:nvSpPr>
        <p:spPr/>
        <p:txBody>
          <a:bodyPr/>
          <a:lstStyle/>
          <a:p>
            <a:r>
              <a:rPr lang="en-US" dirty="0"/>
              <a:t>https://discover.castlebranch.com/</a:t>
            </a:r>
          </a:p>
        </p:txBody>
      </p:sp>
      <p:pic>
        <p:nvPicPr>
          <p:cNvPr id="1030" name="Picture 6" descr="CastleBranch - Home | Facebook">
            <a:extLst>
              <a:ext uri="{FF2B5EF4-FFF2-40B4-BE49-F238E27FC236}">
                <a16:creationId xmlns:a16="http://schemas.microsoft.com/office/drawing/2014/main" id="{E68280AB-B914-43E8-90F2-0FF53343A6D3}"/>
              </a:ext>
            </a:extLst>
          </p:cNvPr>
          <p:cNvPicPr>
            <a:picLocks noGrp="1" noChangeAspect="1" noChangeArrowheads="1"/>
          </p:cNvPicPr>
          <p:nvPr>
            <p:ph type="pic" sz="quarter" idx="13"/>
          </p:nvPr>
        </p:nvPicPr>
        <p:blipFill>
          <a:blip r:embed="rId2">
            <a:extLst>
              <a:ext uri="{28A0092B-C50C-407E-A947-70E740481C1C}">
                <a14:useLocalDpi xmlns:a14="http://schemas.microsoft.com/office/drawing/2010/main" val="0"/>
              </a:ext>
            </a:extLst>
          </a:blip>
          <a:srcRect l="1140" r="1140"/>
          <a:stretch>
            <a:fillRect/>
          </a:stretch>
        </p:blipFill>
        <p:spPr bwMode="auto">
          <a:xfrm>
            <a:off x="7868092" y="1339703"/>
            <a:ext cx="2690038" cy="2834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7008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AFECA54-5F9B-43CD-9BCC-AA155A6A4AD0}"/>
              </a:ext>
            </a:extLst>
          </p:cNvPr>
          <p:cNvSpPr/>
          <p:nvPr/>
        </p:nvSpPr>
        <p:spPr>
          <a:xfrm>
            <a:off x="-4" y="0"/>
            <a:ext cx="12192004" cy="6858000"/>
          </a:xfrm>
          <a:prstGeom prst="rect">
            <a:avLst/>
          </a:prstGeom>
          <a:solidFill>
            <a:srgbClr val="B7DEE8">
              <a:alpha val="80000"/>
            </a:srgbClr>
          </a:solidFill>
          <a:ln>
            <a:solidFill>
              <a:srgbClr val="000000">
                <a:alpha val="40000"/>
              </a:srgb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59AF4B2-1DB7-414F-A4A4-4F72BEAFAFC9}"/>
              </a:ext>
            </a:extLst>
          </p:cNvPr>
          <p:cNvSpPr>
            <a:spLocks noGrp="1"/>
          </p:cNvSpPr>
          <p:nvPr>
            <p:ph type="title"/>
          </p:nvPr>
        </p:nvSpPr>
        <p:spPr/>
        <p:txBody>
          <a:bodyPr/>
          <a:lstStyle/>
          <a:p>
            <a:r>
              <a:rPr lang="en-US" sz="3200" dirty="0">
                <a:solidFill>
                  <a:schemeClr val="accent1">
                    <a:lumMod val="50000"/>
                  </a:schemeClr>
                </a:solidFill>
              </a:rPr>
              <a:t>Cardiovascular Monitor Technician </a:t>
            </a:r>
            <a:br>
              <a:rPr lang="en-US" sz="3200" dirty="0">
                <a:solidFill>
                  <a:schemeClr val="accent1">
                    <a:lumMod val="50000"/>
                  </a:schemeClr>
                </a:solidFill>
              </a:rPr>
            </a:br>
            <a:r>
              <a:rPr lang="en-US" sz="3200" dirty="0">
                <a:solidFill>
                  <a:schemeClr val="accent1">
                    <a:lumMod val="50000"/>
                  </a:schemeClr>
                </a:solidFill>
              </a:rPr>
              <a:t>Credentialing</a:t>
            </a:r>
          </a:p>
        </p:txBody>
      </p:sp>
      <p:sp>
        <p:nvSpPr>
          <p:cNvPr id="4" name="Text Placeholder 3">
            <a:extLst>
              <a:ext uri="{FF2B5EF4-FFF2-40B4-BE49-F238E27FC236}">
                <a16:creationId xmlns:a16="http://schemas.microsoft.com/office/drawing/2014/main" id="{88A3B9A3-E4C7-4E87-9EAE-EBDC28D24C12}"/>
              </a:ext>
            </a:extLst>
          </p:cNvPr>
          <p:cNvSpPr>
            <a:spLocks noGrp="1"/>
          </p:cNvSpPr>
          <p:nvPr>
            <p:ph type="body" sz="half" idx="2"/>
          </p:nvPr>
        </p:nvSpPr>
        <p:spPr/>
        <p:txBody>
          <a:bodyPr/>
          <a:lstStyle/>
          <a:p>
            <a:r>
              <a:rPr lang="en-US" dirty="0">
                <a:solidFill>
                  <a:schemeClr val="accent1">
                    <a:lumMod val="50000"/>
                  </a:schemeClr>
                </a:solidFill>
              </a:rPr>
              <a:t>Successfully complete program to be eligible to test with ASPT.  </a:t>
            </a:r>
          </a:p>
          <a:p>
            <a:pPr marL="0" indent="0">
              <a:buNone/>
            </a:pPr>
            <a:endParaRPr lang="en-US" dirty="0">
              <a:solidFill>
                <a:schemeClr val="accent1">
                  <a:lumMod val="50000"/>
                </a:schemeClr>
              </a:solidFill>
            </a:endParaRPr>
          </a:p>
        </p:txBody>
      </p:sp>
      <p:sp>
        <p:nvSpPr>
          <p:cNvPr id="33" name="Content Placeholder 32">
            <a:extLst>
              <a:ext uri="{FF2B5EF4-FFF2-40B4-BE49-F238E27FC236}">
                <a16:creationId xmlns:a16="http://schemas.microsoft.com/office/drawing/2014/main" id="{D952927E-AEC4-40FF-ABBD-2A3BE13F3061}"/>
              </a:ext>
            </a:extLst>
          </p:cNvPr>
          <p:cNvSpPr>
            <a:spLocks noGrp="1"/>
          </p:cNvSpPr>
          <p:nvPr>
            <p:ph sz="quarter" idx="15"/>
          </p:nvPr>
        </p:nvSpPr>
        <p:spPr/>
        <p:txBody>
          <a:bodyPr/>
          <a:lstStyle/>
          <a:p>
            <a:r>
              <a:rPr lang="en-US" dirty="0"/>
              <a:t>https://www.aspt.org</a:t>
            </a:r>
          </a:p>
        </p:txBody>
      </p:sp>
      <p:sp>
        <p:nvSpPr>
          <p:cNvPr id="6" name="AutoShape 4" descr="Credentia">
            <a:extLst>
              <a:ext uri="{FF2B5EF4-FFF2-40B4-BE49-F238E27FC236}">
                <a16:creationId xmlns:a16="http://schemas.microsoft.com/office/drawing/2014/main" id="{A7764BAC-7C0A-4C05-8AD1-6BC4ACBA86B0}"/>
              </a:ext>
            </a:extLst>
          </p:cNvPr>
          <p:cNvSpPr>
            <a:spLocks noChangeAspect="1" noChangeArrowheads="1"/>
          </p:cNvSpPr>
          <p:nvPr/>
        </p:nvSpPr>
        <p:spPr bwMode="auto">
          <a:xfrm>
            <a:off x="7718612" y="1425388"/>
            <a:ext cx="2985247" cy="279698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6" descr="2023 Phlebotomy CEU — American Society of Phlebotomy Technicians, Inc.">
            <a:extLst>
              <a:ext uri="{FF2B5EF4-FFF2-40B4-BE49-F238E27FC236}">
                <a16:creationId xmlns:a16="http://schemas.microsoft.com/office/drawing/2014/main" id="{E4702F37-C649-49B6-85AC-664CB37598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0530" y="542857"/>
            <a:ext cx="4571999" cy="4539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2691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B788F9-0A37-4747-A068-200ADCA665D2}"/>
              </a:ext>
            </a:extLst>
          </p:cNvPr>
          <p:cNvSpPr/>
          <p:nvPr/>
        </p:nvSpPr>
        <p:spPr>
          <a:xfrm>
            <a:off x="765544" y="-148857"/>
            <a:ext cx="11426456" cy="6858000"/>
          </a:xfrm>
          <a:prstGeom prst="rect">
            <a:avLst/>
          </a:prstGeom>
          <a:solidFill>
            <a:srgbClr val="B7DEE8">
              <a:alpha val="80000"/>
            </a:srgbClr>
          </a:solidFill>
          <a:ln>
            <a:solidFill>
              <a:srgbClr val="000000">
                <a:alpha val="40000"/>
              </a:srgb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p:txBody>
          <a:bodyPr>
            <a:normAutofit fontScale="90000"/>
          </a:bodyPr>
          <a:lstStyle/>
          <a:p>
            <a:r>
              <a:rPr lang="en-US" b="1" dirty="0"/>
              <a:t>Cardiovascular Technician</a:t>
            </a:r>
            <a:br>
              <a:rPr lang="en-US" b="1" dirty="0"/>
            </a:br>
            <a:r>
              <a:rPr lang="en-US" sz="1400" dirty="0">
                <a:latin typeface="+mn-lt"/>
              </a:rPr>
              <a:t>Part I- Registration-$190</a:t>
            </a:r>
            <a:br>
              <a:rPr lang="en-US" sz="1400" dirty="0">
                <a:latin typeface="+mn-lt"/>
              </a:rPr>
            </a:br>
            <a:r>
              <a:rPr lang="en-US" sz="1400" dirty="0">
                <a:latin typeface="+mn-lt"/>
              </a:rPr>
              <a:t>Part II- Registration-$194.25</a:t>
            </a:r>
            <a:br>
              <a:rPr lang="en-US" sz="1400" dirty="0">
                <a:latin typeface="+mn-lt"/>
              </a:rPr>
            </a:br>
            <a:br>
              <a:rPr lang="en-US" sz="1400" dirty="0">
                <a:latin typeface="+mn-lt"/>
              </a:rPr>
            </a:br>
            <a:r>
              <a:rPr lang="en-US" sz="1400" dirty="0">
                <a:latin typeface="+mn-lt"/>
              </a:rPr>
              <a:t>Contact Continuing Education for Scholarship Information</a:t>
            </a:r>
          </a:p>
        </p:txBody>
      </p:sp>
      <p:sp>
        <p:nvSpPr>
          <p:cNvPr id="2" name="Text Placeholder 1">
            <a:extLst>
              <a:ext uri="{FF2B5EF4-FFF2-40B4-BE49-F238E27FC236}">
                <a16:creationId xmlns:a16="http://schemas.microsoft.com/office/drawing/2014/main" id="{4BCA1FD6-532D-4102-8DA1-ABC46A17A1CA}"/>
              </a:ext>
            </a:extLst>
          </p:cNvPr>
          <p:cNvSpPr>
            <a:spLocks noGrp="1"/>
          </p:cNvSpPr>
          <p:nvPr>
            <p:ph type="body" sz="quarter" idx="13"/>
          </p:nvPr>
        </p:nvSpPr>
        <p:spPr>
          <a:xfrm>
            <a:off x="765544" y="1913860"/>
            <a:ext cx="11288232" cy="4795283"/>
          </a:xfrm>
        </p:spPr>
        <p:txBody>
          <a:bodyPr/>
          <a:lstStyle/>
          <a:p>
            <a:pPr>
              <a:lnSpc>
                <a:spcPct val="100000"/>
              </a:lnSpc>
            </a:pPr>
            <a:r>
              <a:rPr lang="en-US" sz="1600" dirty="0">
                <a:solidFill>
                  <a:srgbClr val="0070C0"/>
                </a:solidFill>
              </a:rPr>
              <a:t>Continuing Education</a:t>
            </a:r>
          </a:p>
          <a:p>
            <a:pPr>
              <a:lnSpc>
                <a:spcPct val="100000"/>
              </a:lnSpc>
            </a:pPr>
            <a:r>
              <a:rPr lang="en-US" sz="1600" dirty="0">
                <a:solidFill>
                  <a:srgbClr val="0070C0"/>
                </a:solidFill>
              </a:rPr>
              <a:t>252-940-6375 or 252-940-6263</a:t>
            </a:r>
          </a:p>
          <a:p>
            <a:pPr>
              <a:lnSpc>
                <a:spcPct val="100000"/>
              </a:lnSpc>
            </a:pPr>
            <a:r>
              <a:rPr lang="en-US" sz="1600" dirty="0">
                <a:solidFill>
                  <a:srgbClr val="0070C0"/>
                </a:solidFill>
              </a:rPr>
              <a:t>Email: </a:t>
            </a:r>
            <a:r>
              <a:rPr lang="en-US" sz="1600" dirty="0">
                <a:solidFill>
                  <a:srgbClr val="0070C0"/>
                </a:solidFill>
                <a:hlinkClick r:id="rId2"/>
              </a:rPr>
              <a:t>continuingeducation@beaufortccc.edu</a:t>
            </a:r>
            <a:endParaRPr lang="en-US" sz="1600" dirty="0">
              <a:solidFill>
                <a:srgbClr val="0070C0"/>
              </a:solidFill>
            </a:endParaRPr>
          </a:p>
          <a:p>
            <a:pPr>
              <a:lnSpc>
                <a:spcPct val="100000"/>
              </a:lnSpc>
            </a:pPr>
            <a:r>
              <a:rPr lang="en-US" sz="1600" dirty="0">
                <a:solidFill>
                  <a:srgbClr val="0070C0"/>
                </a:solidFill>
                <a:hlinkClick r:id="rId3"/>
              </a:rPr>
              <a:t>jackie.butcher@beaufortccc.edu</a:t>
            </a:r>
            <a:endParaRPr lang="en-US" sz="1600" dirty="0">
              <a:solidFill>
                <a:srgbClr val="0070C0"/>
              </a:solidFill>
            </a:endParaRPr>
          </a:p>
          <a:p>
            <a:pPr>
              <a:lnSpc>
                <a:spcPct val="100000"/>
              </a:lnSpc>
            </a:pPr>
            <a:endParaRPr lang="en-US" sz="1600" dirty="0">
              <a:solidFill>
                <a:srgbClr val="0070C0"/>
              </a:solidFill>
            </a:endParaRPr>
          </a:p>
          <a:p>
            <a:pPr>
              <a:lnSpc>
                <a:spcPct val="100000"/>
              </a:lnSpc>
            </a:pPr>
            <a:endParaRPr lang="en-US" sz="1600" dirty="0">
              <a:solidFill>
                <a:srgbClr val="0070C0"/>
              </a:solidFill>
            </a:endParaRPr>
          </a:p>
          <a:p>
            <a:pPr>
              <a:lnSpc>
                <a:spcPct val="100000"/>
              </a:lnSpc>
            </a:pPr>
            <a:r>
              <a:rPr lang="en-US" sz="1600" dirty="0">
                <a:solidFill>
                  <a:srgbClr val="0070C0"/>
                </a:solidFill>
              </a:rPr>
              <a:t>Listed below are links to our website to assist you.</a:t>
            </a:r>
          </a:p>
          <a:p>
            <a:pPr>
              <a:lnSpc>
                <a:spcPct val="100000"/>
              </a:lnSpc>
            </a:pPr>
            <a:r>
              <a:rPr lang="en-US" sz="1600" dirty="0">
                <a:solidFill>
                  <a:srgbClr val="0070C0"/>
                </a:solidFill>
                <a:hlinkClick r:id="rId4"/>
              </a:rPr>
              <a:t>Registration and Payment</a:t>
            </a:r>
            <a:endParaRPr lang="en-US" sz="1600" dirty="0">
              <a:solidFill>
                <a:srgbClr val="0070C0"/>
              </a:solidFill>
            </a:endParaRPr>
          </a:p>
          <a:p>
            <a:pPr>
              <a:lnSpc>
                <a:spcPct val="100000"/>
              </a:lnSpc>
            </a:pPr>
            <a:r>
              <a:rPr lang="en-US" sz="1600" dirty="0">
                <a:solidFill>
                  <a:srgbClr val="0070C0"/>
                </a:solidFill>
                <a:hlinkClick r:id="rId5"/>
              </a:rPr>
              <a:t>Financial Assistance</a:t>
            </a:r>
            <a:endParaRPr lang="en-US" sz="1600" dirty="0">
              <a:solidFill>
                <a:srgbClr val="0070C0"/>
              </a:solidFill>
            </a:endParaRPr>
          </a:p>
          <a:p>
            <a:pPr>
              <a:lnSpc>
                <a:spcPct val="100000"/>
              </a:lnSpc>
            </a:pPr>
            <a:r>
              <a:rPr lang="en-US" sz="1600" dirty="0">
                <a:solidFill>
                  <a:srgbClr val="0070C0"/>
                </a:solidFill>
                <a:hlinkClick r:id="rId6"/>
              </a:rPr>
              <a:t>Class Schedules</a:t>
            </a:r>
            <a:endParaRPr lang="en-US" sz="1600" dirty="0">
              <a:solidFill>
                <a:srgbClr val="0070C0"/>
              </a:solidFill>
            </a:endParaRPr>
          </a:p>
        </p:txBody>
      </p:sp>
      <p:pic>
        <p:nvPicPr>
          <p:cNvPr id="5" name="Picture 4">
            <a:extLst>
              <a:ext uri="{FF2B5EF4-FFF2-40B4-BE49-F238E27FC236}">
                <a16:creationId xmlns:a16="http://schemas.microsoft.com/office/drawing/2014/main" id="{D5B90DE7-0AB3-4D6A-A822-6F2795E0D769}"/>
              </a:ext>
            </a:extLst>
          </p:cNvPr>
          <p:cNvPicPr>
            <a:picLocks noChangeAspect="1"/>
          </p:cNvPicPr>
          <p:nvPr/>
        </p:nvPicPr>
        <p:blipFill>
          <a:blip r:embed="rId7"/>
          <a:stretch>
            <a:fillRect/>
          </a:stretch>
        </p:blipFill>
        <p:spPr>
          <a:xfrm>
            <a:off x="980953" y="4922676"/>
            <a:ext cx="1770927" cy="1636733"/>
          </a:xfrm>
          <a:prstGeom prst="rect">
            <a:avLst/>
          </a:prstGeom>
        </p:spPr>
      </p:pic>
    </p:spTree>
    <p:extLst>
      <p:ext uri="{BB962C8B-B14F-4D97-AF65-F5344CB8AC3E}">
        <p14:creationId xmlns:p14="http://schemas.microsoft.com/office/powerpoint/2010/main" val="2394598200"/>
      </p:ext>
    </p:extLst>
  </p:cSld>
  <p:clrMapOvr>
    <a:masterClrMapping/>
  </p:clrMapOvr>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103B3AAF64539439BEAEE5C7D57F96B" ma:contentTypeVersion="13" ma:contentTypeDescription="Create a new document." ma:contentTypeScope="" ma:versionID="02a29d01d5afbf45c7ba0d06fb3cdec9">
  <xsd:schema xmlns:xsd="http://www.w3.org/2001/XMLSchema" xmlns:xs="http://www.w3.org/2001/XMLSchema" xmlns:p="http://schemas.microsoft.com/office/2006/metadata/properties" xmlns:ns3="0c7e03ab-8fb4-49e2-86c2-fd04ba8954af" xmlns:ns4="313d003b-970f-450f-8b2f-d124d8e75831" targetNamespace="http://schemas.microsoft.com/office/2006/metadata/properties" ma:root="true" ma:fieldsID="3712e40f75bb97345c332477a3c362aa" ns3:_="" ns4:_="">
    <xsd:import namespace="0c7e03ab-8fb4-49e2-86c2-fd04ba8954af"/>
    <xsd:import namespace="313d003b-970f-450f-8b2f-d124d8e7583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7e03ab-8fb4-49e2-86c2-fd04ba8954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13d003b-970f-450f-8b2f-d124d8e7583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0c7e03ab-8fb4-49e2-86c2-fd04ba8954af" xsi:nil="true"/>
  </documentManagement>
</p:properties>
</file>

<file path=customXml/itemProps1.xml><?xml version="1.0" encoding="utf-8"?>
<ds:datastoreItem xmlns:ds="http://schemas.openxmlformats.org/officeDocument/2006/customXml" ds:itemID="{06F44E19-6F9C-40C6-8F6B-82886B90190C}">
  <ds:schemaRefs>
    <ds:schemaRef ds:uri="http://schemas.microsoft.com/sharepoint/v3/contenttype/forms"/>
  </ds:schemaRefs>
</ds:datastoreItem>
</file>

<file path=customXml/itemProps2.xml><?xml version="1.0" encoding="utf-8"?>
<ds:datastoreItem xmlns:ds="http://schemas.openxmlformats.org/officeDocument/2006/customXml" ds:itemID="{D7A6BA32-AEF9-4739-A361-09D22DA159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7e03ab-8fb4-49e2-86c2-fd04ba8954af"/>
    <ds:schemaRef ds:uri="313d003b-970f-450f-8b2f-d124d8e758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05DA89-9689-4EB7-83A3-32913C232C3C}">
  <ds:schemaRefs>
    <ds:schemaRef ds:uri="http://schemas.microsoft.com/office/2006/documentManagement/types"/>
    <ds:schemaRef ds:uri="http://schemas.microsoft.com/office/infopath/2007/PartnerControls"/>
    <ds:schemaRef ds:uri="http://purl.org/dc/elements/1.1/"/>
    <ds:schemaRef ds:uri="http://purl.org/dc/terms/"/>
    <ds:schemaRef ds:uri="http://schemas.openxmlformats.org/package/2006/metadata/core-properties"/>
    <ds:schemaRef ds:uri="http://schemas.microsoft.com/office/2006/metadata/properties"/>
    <ds:schemaRef ds:uri="http://purl.org/dc/dcmitype/"/>
    <ds:schemaRef ds:uri="0c7e03ab-8fb4-49e2-86c2-fd04ba8954af"/>
    <ds:schemaRef ds:uri="313d003b-970f-450f-8b2f-d124d8e7583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Trading cards</Template>
  <TotalTime>0</TotalTime>
  <Words>483</Words>
  <Application>Microsoft Office PowerPoint</Application>
  <PresentationFormat>Widescreen</PresentationFormat>
  <Paragraphs>45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Narrow</vt:lpstr>
      <vt:lpstr>Calibri</vt:lpstr>
      <vt:lpstr>Franklin Gothic Book</vt:lpstr>
      <vt:lpstr>Impact</vt:lpstr>
      <vt:lpstr>Crop</vt:lpstr>
      <vt:lpstr>Cardiovascular Monitor Technician at  BCCC</vt:lpstr>
      <vt:lpstr>What is a Cardiovascular Monitor Technician? A valued member of the health care team responsible for surveillance of patient cardiac monitors. Technician will perform EKG test to monitor and record cardiac activity. The technician is able to read and measure the patient’s rhythm strips and notify changes to healthcare providers.   Responsibilities of a Cardiovascular Monitor Technician:  Observe cardiac monitors to note changes in a patient’s baseline heart pattern. Perform clerical duties of documenting patient information and evaluation.         </vt:lpstr>
      <vt:lpstr>Employment Opportunities</vt:lpstr>
      <vt:lpstr>Cardiovascular Monitor Technician:   Let’s get started</vt:lpstr>
      <vt:lpstr>Program Requirements</vt:lpstr>
      <vt:lpstr>Cardiovascular Monitor Technician  Credentialing</vt:lpstr>
      <vt:lpstr>Cardiovascular Technician Part I- Registration-$190 Part II- Registration-$194.25  Contact Continuing Education for Scholarship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2022-02-08T13:07:15Z</dcterms:created>
  <dcterms:modified xsi:type="dcterms:W3CDTF">2023-01-11T16:22:55Z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0x010100F103B3AAF64539439BEAEE5C7D57F96B</vt:lpwstr>
  </property>
</Properties>
</file>