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7"/>
  </p:notesMasterIdLst>
  <p:sldIdLst>
    <p:sldId id="256" r:id="rId5"/>
    <p:sldId id="283" r:id="rId6"/>
    <p:sldId id="259" r:id="rId7"/>
    <p:sldId id="263" r:id="rId8"/>
    <p:sldId id="262" r:id="rId9"/>
    <p:sldId id="260" r:id="rId10"/>
    <p:sldId id="271" r:id="rId11"/>
    <p:sldId id="273" r:id="rId12"/>
    <p:sldId id="265" r:id="rId13"/>
    <p:sldId id="272" r:id="rId14"/>
    <p:sldId id="284" r:id="rId15"/>
    <p:sldId id="275" r:id="rId16"/>
    <p:sldId id="276" r:id="rId17"/>
    <p:sldId id="270" r:id="rId18"/>
    <p:sldId id="277" r:id="rId19"/>
    <p:sldId id="279" r:id="rId20"/>
    <p:sldId id="280" r:id="rId21"/>
    <p:sldId id="261" r:id="rId22"/>
    <p:sldId id="264" r:id="rId23"/>
    <p:sldId id="281" r:id="rId24"/>
    <p:sldId id="282" r:id="rId25"/>
    <p:sldId id="267" r:id="rId26"/>
  </p:sldIdLst>
  <p:sldSz cx="18288000" cy="10287000"/>
  <p:notesSz cx="7010400" cy="9296400"/>
  <p:embeddedFontLst>
    <p:embeddedFont>
      <p:font typeface="Arial Rounded MT Bold" panose="020F0704030504030204" pitchFamily="34" charset="0"/>
      <p:regular r:id="rId28"/>
    </p:embeddedFont>
    <p:embeddedFont>
      <p:font typeface="Avenir" panose="020B0604020202020204" charset="0"/>
      <p:regular r:id="rId29"/>
      <p:italic r:id="rId30"/>
    </p:embeddedFont>
    <p:embeddedFont>
      <p:font typeface="Avenir Bold" panose="020B0604020202020204" charset="0"/>
      <p:regular r:id="rId31"/>
    </p:embeddedFont>
    <p:embeddedFont>
      <p:font typeface="Avenir Bold Italics" panose="020B0604020202020204" charset="0"/>
      <p:regular r:id="rId32"/>
    </p:embeddedFont>
    <p:embeddedFont>
      <p:font typeface="Avenir Italics" panose="020B0604020202020204" charset="0"/>
      <p:regular r:id="rId33"/>
    </p:embeddedFont>
    <p:embeddedFont>
      <p:font typeface="Avenir Next LT Pro" panose="020B0504020202020204" pitchFamily="34" charset="0"/>
      <p:regular r:id="rId34"/>
      <p:bold r:id="rId35"/>
      <p:italic r:id="rId36"/>
      <p:boldItalic r:id="rId37"/>
    </p:embeddedFont>
    <p:embeddedFont>
      <p:font typeface="Avenir Ultra-Bold" panose="020B0604020202020204" charset="0"/>
      <p:regular r:id="rId38"/>
    </p:embeddedFont>
    <p:embeddedFont>
      <p:font typeface="Avenir Ultra-Bold Italics" panose="020B0604020202020204" charset="0"/>
      <p:regular r:id="rId39"/>
    </p:embeddedFont>
    <p:embeddedFont>
      <p:font typeface="Calibri" panose="020F0502020204030204" pitchFamily="34"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B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65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by Phillips" userId="3f593bca-b092-4815-aa76-e8aa011235c3" providerId="ADAL" clId="{24F1C3E4-3DB9-4E66-84E3-B79BC079ED0B}"/>
    <pc:docChg chg="undo custSel modSld">
      <pc:chgData name="Shelby Phillips" userId="3f593bca-b092-4815-aa76-e8aa011235c3" providerId="ADAL" clId="{24F1C3E4-3DB9-4E66-84E3-B79BC079ED0B}" dt="2026-06-25T19:54:53.758" v="115" actId="20577"/>
      <pc:docMkLst>
        <pc:docMk/>
      </pc:docMkLst>
      <pc:sldChg chg="addSp delSp modSp">
        <pc:chgData name="Shelby Phillips" userId="3f593bca-b092-4815-aa76-e8aa011235c3" providerId="ADAL" clId="{24F1C3E4-3DB9-4E66-84E3-B79BC079ED0B}" dt="2026-06-25T19:54:53.758" v="115" actId="20577"/>
        <pc:sldMkLst>
          <pc:docMk/>
          <pc:sldMk cId="0" sldId="263"/>
        </pc:sldMkLst>
        <pc:spChg chg="mod">
          <ac:chgData name="Shelby Phillips" userId="3f593bca-b092-4815-aa76-e8aa011235c3" providerId="ADAL" clId="{24F1C3E4-3DB9-4E66-84E3-B79BC079ED0B}" dt="2026-06-25T19:46:45.904" v="25" actId="20577"/>
          <ac:spMkLst>
            <pc:docMk/>
            <pc:sldMk cId="0" sldId="263"/>
            <ac:spMk id="30" creationId="{00000000-0000-0000-0000-000000000000}"/>
          </ac:spMkLst>
        </pc:spChg>
        <pc:spChg chg="mod">
          <ac:chgData name="Shelby Phillips" userId="3f593bca-b092-4815-aa76-e8aa011235c3" providerId="ADAL" clId="{24F1C3E4-3DB9-4E66-84E3-B79BC079ED0B}" dt="2026-06-25T19:54:53.758" v="115" actId="20577"/>
          <ac:spMkLst>
            <pc:docMk/>
            <pc:sldMk cId="0" sldId="263"/>
            <ac:spMk id="31" creationId="{00000000-0000-0000-0000-000000000000}"/>
          </ac:spMkLst>
        </pc:spChg>
        <pc:spChg chg="mod ord">
          <ac:chgData name="Shelby Phillips" userId="3f593bca-b092-4815-aa76-e8aa011235c3" providerId="ADAL" clId="{24F1C3E4-3DB9-4E66-84E3-B79BC079ED0B}" dt="2026-06-25T19:46:31.789" v="19" actId="166"/>
          <ac:spMkLst>
            <pc:docMk/>
            <pc:sldMk cId="0" sldId="263"/>
            <ac:spMk id="49" creationId="{863584D9-F396-476D-8159-5DE1224823CD}"/>
          </ac:spMkLst>
        </pc:spChg>
        <pc:picChg chg="del">
          <ac:chgData name="Shelby Phillips" userId="3f593bca-b092-4815-aa76-e8aa011235c3" providerId="ADAL" clId="{24F1C3E4-3DB9-4E66-84E3-B79BC079ED0B}" dt="2026-06-25T19:45:17.042" v="4" actId="478"/>
          <ac:picMkLst>
            <pc:docMk/>
            <pc:sldMk cId="0" sldId="263"/>
            <ac:picMk id="48" creationId="{8F65F27D-495E-4EEB-92DC-0ABC879E30EA}"/>
          </ac:picMkLst>
        </pc:picChg>
        <pc:picChg chg="add del mod">
          <ac:chgData name="Shelby Phillips" userId="3f593bca-b092-4815-aa76-e8aa011235c3" providerId="ADAL" clId="{24F1C3E4-3DB9-4E66-84E3-B79BC079ED0B}" dt="2026-06-25T19:45:43.642" v="11"/>
          <ac:picMkLst>
            <pc:docMk/>
            <pc:sldMk cId="0" sldId="263"/>
            <ac:picMk id="1026" creationId="{EFA68F4C-BEB9-46D3-A01F-84239D10710E}"/>
          </ac:picMkLst>
        </pc:picChg>
        <pc:picChg chg="add mod">
          <ac:chgData name="Shelby Phillips" userId="3f593bca-b092-4815-aa76-e8aa011235c3" providerId="ADAL" clId="{24F1C3E4-3DB9-4E66-84E3-B79BC079ED0B}" dt="2026-06-25T19:46:27.726" v="18" actId="1076"/>
          <ac:picMkLst>
            <pc:docMk/>
            <pc:sldMk cId="0" sldId="263"/>
            <ac:picMk id="1028" creationId="{2FCE987B-FC36-42AE-A5E4-740C7292704B}"/>
          </ac:picMkLst>
        </pc:picChg>
        <pc:picChg chg="add del">
          <ac:chgData name="Shelby Phillips" userId="3f593bca-b092-4815-aa76-e8aa011235c3" providerId="ADAL" clId="{24F1C3E4-3DB9-4E66-84E3-B79BC079ED0B}" dt="2026-06-25T19:46:20.246" v="16"/>
          <ac:picMkLst>
            <pc:docMk/>
            <pc:sldMk cId="0" sldId="263"/>
            <ac:picMk id="1030" creationId="{873D1C45-89FC-458B-9161-4A9C993E1A91}"/>
          </ac:picMkLst>
        </pc:picChg>
      </pc:sldChg>
    </pc:docChg>
  </pc:docChgLst>
  <pc:docChgLst>
    <pc:chgData name="Shelby Phillips" userId="3f593bca-b092-4815-aa76-e8aa011235c3" providerId="ADAL" clId="{991B4C0E-17A9-42DE-81D6-3B6986AE0283}"/>
  </pc:docChgLst>
  <pc:docChgLst>
    <pc:chgData name="Shelby Phillips" userId="3f593bca-b092-4815-aa76-e8aa011235c3" providerId="ADAL" clId="{E7DAD9A9-1440-4BB0-8801-5535C5AEE227}"/>
  </pc:docChgLst>
  <pc:docChgLst>
    <pc:chgData name="Shelby Phillips" userId="3f593bca-b092-4815-aa76-e8aa011235c3" providerId="ADAL" clId="{367D437B-B8AE-4CEF-AC62-F94366B3B6B0}"/>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25.06.2026</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002957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45356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373942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3261310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2021806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07364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88324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628797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924456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2381509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348068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88079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34798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9.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beaufortccc.edu/learning-enhancement-center/" TargetMode="External"/><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www.beaufortccc.edu/learning-enhancement-center/tdc/" TargetMode="External"/><Relationship Id="rId11" Type="http://schemas.openxmlformats.org/officeDocument/2006/relationships/image" Target="../media/image37.jpeg"/><Relationship Id="rId5" Type="http://schemas.openxmlformats.org/officeDocument/2006/relationships/hyperlink" Target="https://www.beaufortccc.edu/learning-enhancement-center/appointment/" TargetMode="External"/><Relationship Id="rId10" Type="http://schemas.openxmlformats.org/officeDocument/2006/relationships/image" Target="../media/image36.jpg"/><Relationship Id="rId4" Type="http://schemas.openxmlformats.org/officeDocument/2006/relationships/hyperlink" Target="https://www.beaufortccc.edu/wp-content/uploads/2025/05/LECschedule.pdf" TargetMode="External"/><Relationship Id="rId9"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hyperlink" Target="https://www.beaufortccc.edu/student-life/clubs-and-activities/"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beaufortccc.edu/academic-programs/nursing-allied-health/" TargetMode="External"/><Relationship Id="rId5" Type="http://schemas.openxmlformats.org/officeDocument/2006/relationships/image" Target="../media/image19.png"/><Relationship Id="rId4" Type="http://schemas.openxmlformats.org/officeDocument/2006/relationships/hyperlink" Target="mailto:admissions@Beaufortccc.ed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hyperlink" Target="https://www.beaufortccc.edu/financial%20aid/" TargetMode="External"/><Relationship Id="rId5" Type="http://schemas.openxmlformats.org/officeDocument/2006/relationships/hyperlink" Target="mailto:finaid@beaufortccc.edu" TargetMode="Externa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hyperlink" Target="mailto:LaTonya.Nixon@Beaufortccc.edu" TargetMode="Externa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hyperlink" Target="https://vimeo.com/429299628?fl=pl&amp;fe=vl"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hyperlink" Target="mailto:Jamie.Cohick@Beaufortccc.edu" TargetMode="External"/><Relationship Id="rId5" Type="http://schemas.openxmlformats.org/officeDocument/2006/relationships/hyperlink" Target="mailto:Kimberly.Jackson@Beaufortccc.edu" TargetMode="Externa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hyperlink" Target="https://beaufortccc.blackboard.com/webapps/blackboard/execute/content/file?cmd=view&amp;mode=designer&amp;content_id=_1997217_1&amp;course_id=_16271_1" TargetMode="Externa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hyperlink" Target="mailto:Jahmar.Bradby@Beaufortccc.edu" TargetMode="External"/><Relationship Id="rId5" Type="http://schemas.openxmlformats.org/officeDocument/2006/relationships/hyperlink" Target="https://beaufortccc.blackboard.com/webapps/blackboard/content/contentWrapper.jsp?content_id=_1997211_1&amp;displayName=Linked+File&amp;navItem=content&amp;attachment=true&amp;course_id=_16271_1&amp;tab_group=courses&amp;href=https%3A%2F%2Flivebeaufortccc.sharepoint.com%2Fsites%2FBCCC.Organization.Sharepoints%2Fforms%2FShared%2520Documents%2FApplication%2520for%2520accessibility%2520services.pdf%3F%26amp%3BoriginalPath%3DaHR0cHM6Ly9saXZlYmVhdWZvcnRjY2Muc2hhcmVwb2ludC5jb20vOmI6L3MvQkNDQy5Pcmdhbml6YXRpb24uU2hhcmVwb2ludHMvZm9ybXMvRWNkemF1ek9PbmhNc2VZMFJNbG1mbmNCa2VjN19KT2FCeHN5TTFhR2F0NXgxdz9ydGltZT1PN1BBRFBjRTJFZw" TargetMode="Externa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form.jotform.com/230034581543045"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forms/d/e/1FAIpQLSduBhDUlkC6yVlnRmwQsG8qVLr6rFXGbCbTydYTADC-Mu0YXQ/viewform" TargetMode="External"/><Relationship Id="rId2" Type="http://schemas.openxmlformats.org/officeDocument/2006/relationships/hyperlink" Target="https://www.beaufortccc.edu/wp-content/uploads/2025/02/6-22_title-ix-sex-and-gender-discrimination-and-harassment-policy.pdf" TargetMode="External"/><Relationship Id="rId1" Type="http://schemas.openxmlformats.org/officeDocument/2006/relationships/slideLayout" Target="../slideLayouts/slideLayout7.xml"/><Relationship Id="rId4" Type="http://schemas.openxmlformats.org/officeDocument/2006/relationships/hyperlink" Target="mailto:Nicole.Johnson@Beaufortccc.ed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8" Type="http://schemas.openxmlformats.org/officeDocument/2006/relationships/hyperlink" Target="https://vimeo.com/425144678?fl=pl&amp;fe=vl" TargetMode="External"/><Relationship Id="rId3" Type="http://schemas.openxmlformats.org/officeDocument/2006/relationships/image" Target="../media/image4.pn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vimeo.com/704159338?fl=pl&amp;fe=vl" TargetMode="External"/><Relationship Id="rId5" Type="http://schemas.openxmlformats.org/officeDocument/2006/relationships/image" Target="../media/image6.jpg"/><Relationship Id="rId4" Type="http://schemas.openxmlformats.org/officeDocument/2006/relationships/hyperlink" Target="https://vimeo.com/705818396?fl=pl&amp;fe=vl" TargetMode="Externa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hyperlink" Target="https://vimeo.com/431626708?fl=pl&amp;fe=vl" TargetMode="External"/><Relationship Id="rId13"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hyperlink" Target="https://vimeo.com/432306841?fl=pl&amp;fe=vl" TargetMode="External"/><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4.svg"/><Relationship Id="rId5" Type="http://schemas.openxmlformats.org/officeDocument/2006/relationships/image" Target="../media/image11.png"/><Relationship Id="rId10" Type="http://schemas.openxmlformats.org/officeDocument/2006/relationships/image" Target="../media/image13.png"/><Relationship Id="rId4" Type="http://schemas.openxmlformats.org/officeDocument/2006/relationships/image" Target="../media/image10.svg"/><Relationship Id="rId9" Type="http://schemas.openxmlformats.org/officeDocument/2006/relationships/hyperlink" Target="https://tsorder.studentclearinghouse.org/school/select" TargetMode="External"/><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beaufortccc.discoveredu.ai/Tell-me-about-mu1Cp2zSfAmYBD2ey6Br4V" TargetMode="External"/><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vimeo.com/431917208?fl=pl&amp;fe=vl" TargetMode="External"/><Relationship Id="rId5" Type="http://schemas.openxmlformats.org/officeDocument/2006/relationships/hyperlink" Target="https://www.beaufortccc.edu/student-life/schedules/" TargetMode="External"/><Relationship Id="rId4" Type="http://schemas.openxmlformats.org/officeDocument/2006/relationships/hyperlink" Target="https://www.beaufortccc.edu/admissions/advising/"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beaufortccc.libwizard.com/f/research_consultation" TargetMode="External"/><Relationship Id="rId3" Type="http://schemas.openxmlformats.org/officeDocument/2006/relationships/image" Target="../media/image20.png"/><Relationship Id="rId7" Type="http://schemas.openxmlformats.org/officeDocument/2006/relationships/hyperlink" Target="https://beaufortccc.libwizard.com/f/librarycard"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beaufort.ncccevergreen.org/eg/opac/home" TargetMode="External"/><Relationship Id="rId11" Type="http://schemas.openxmlformats.org/officeDocument/2006/relationships/image" Target="../media/image23.jpg"/><Relationship Id="rId5" Type="http://schemas.openxmlformats.org/officeDocument/2006/relationships/hyperlink" Target="https://www.beaufortccc.edu/academic-programs/library/" TargetMode="External"/><Relationship Id="rId10" Type="http://schemas.openxmlformats.org/officeDocument/2006/relationships/image" Target="../media/image22.jpg"/><Relationship Id="rId4" Type="http://schemas.openxmlformats.org/officeDocument/2006/relationships/image" Target="../media/image21.sv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hyperlink" Target="https://beaufortccc.libguides.com/home"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grpSp>
        <p:nvGrpSpPr>
          <p:cNvPr id="2" name="Group 2"/>
          <p:cNvGrpSpPr/>
          <p:nvPr/>
        </p:nvGrpSpPr>
        <p:grpSpPr>
          <a:xfrm>
            <a:off x="9944100" y="910321"/>
            <a:ext cx="7110574" cy="4536284"/>
            <a:chOff x="0" y="0"/>
            <a:chExt cx="1101614" cy="702789"/>
          </a:xfrm>
        </p:grpSpPr>
        <p:sp>
          <p:nvSpPr>
            <p:cNvPr id="3" name="Freeform 3"/>
            <p:cNvSpPr/>
            <p:nvPr/>
          </p:nvSpPr>
          <p:spPr>
            <a:xfrm>
              <a:off x="0" y="0"/>
              <a:ext cx="1101614" cy="702789"/>
            </a:xfrm>
            <a:custGeom>
              <a:avLst/>
              <a:gdLst/>
              <a:ahLst/>
              <a:cxnLst/>
              <a:rect l="l" t="t" r="r" b="b"/>
              <a:pathLst>
                <a:path w="1101614" h="702789">
                  <a:moveTo>
                    <a:pt x="25042" y="0"/>
                  </a:moveTo>
                  <a:lnTo>
                    <a:pt x="1076572" y="0"/>
                  </a:lnTo>
                  <a:cubicBezTo>
                    <a:pt x="1090402" y="0"/>
                    <a:pt x="1101614" y="11212"/>
                    <a:pt x="1101614" y="25042"/>
                  </a:cubicBezTo>
                  <a:lnTo>
                    <a:pt x="1101614" y="677747"/>
                  </a:lnTo>
                  <a:cubicBezTo>
                    <a:pt x="1101614" y="691577"/>
                    <a:pt x="1090402" y="702789"/>
                    <a:pt x="1076572" y="702789"/>
                  </a:cubicBezTo>
                  <a:lnTo>
                    <a:pt x="25042" y="702789"/>
                  </a:lnTo>
                  <a:cubicBezTo>
                    <a:pt x="11212" y="702789"/>
                    <a:pt x="0" y="691577"/>
                    <a:pt x="0" y="677747"/>
                  </a:cubicBezTo>
                  <a:lnTo>
                    <a:pt x="0" y="25042"/>
                  </a:lnTo>
                  <a:cubicBezTo>
                    <a:pt x="0" y="11212"/>
                    <a:pt x="11212" y="0"/>
                    <a:pt x="25042" y="0"/>
                  </a:cubicBezTo>
                  <a:close/>
                </a:path>
              </a:pathLst>
            </a:custGeom>
            <a:blipFill>
              <a:blip r:embed="rId3"/>
              <a:stretch>
                <a:fillRect l="-6707" r="-6707"/>
              </a:stretch>
            </a:blipFill>
          </p:spPr>
        </p:sp>
      </p:grpSp>
      <p:sp>
        <p:nvSpPr>
          <p:cNvPr id="4" name="Freeform 4"/>
          <p:cNvSpPr/>
          <p:nvPr/>
        </p:nvSpPr>
        <p:spPr>
          <a:xfrm>
            <a:off x="1336289" y="1536282"/>
            <a:ext cx="7576322" cy="7566571"/>
          </a:xfrm>
          <a:custGeom>
            <a:avLst/>
            <a:gdLst/>
            <a:ahLst/>
            <a:cxnLst/>
            <a:rect l="l" t="t" r="r" b="b"/>
            <a:pathLst>
              <a:path w="7576322" h="7566571">
                <a:moveTo>
                  <a:pt x="0" y="0"/>
                </a:moveTo>
                <a:lnTo>
                  <a:pt x="7576322" y="0"/>
                </a:lnTo>
                <a:lnTo>
                  <a:pt x="7576322" y="7566571"/>
                </a:lnTo>
                <a:lnTo>
                  <a:pt x="0" y="7566571"/>
                </a:lnTo>
                <a:lnTo>
                  <a:pt x="0" y="0"/>
                </a:lnTo>
                <a:close/>
              </a:path>
            </a:pathLst>
          </a:custGeom>
          <a:blipFill>
            <a:blip r:embed="rId4">
              <a:alphaModFix amt="25000"/>
            </a:blip>
            <a:stretch>
              <a:fillRect/>
            </a:stretch>
          </a:blipFill>
        </p:spPr>
      </p:sp>
      <p:grpSp>
        <p:nvGrpSpPr>
          <p:cNvPr id="5" name="Group 5"/>
          <p:cNvGrpSpPr/>
          <p:nvPr/>
        </p:nvGrpSpPr>
        <p:grpSpPr>
          <a:xfrm>
            <a:off x="304800" y="1753047"/>
            <a:ext cx="9639300" cy="10744200"/>
            <a:chOff x="0" y="0"/>
            <a:chExt cx="2241732" cy="2498690"/>
          </a:xfrm>
        </p:grpSpPr>
        <p:sp>
          <p:nvSpPr>
            <p:cNvPr id="6" name="Freeform 6"/>
            <p:cNvSpPr/>
            <p:nvPr/>
          </p:nvSpPr>
          <p:spPr>
            <a:xfrm>
              <a:off x="0" y="0"/>
              <a:ext cx="2241732" cy="2498690"/>
            </a:xfrm>
            <a:custGeom>
              <a:avLst/>
              <a:gdLst/>
              <a:ahLst/>
              <a:cxnLst/>
              <a:rect l="l" t="t" r="r" b="b"/>
              <a:pathLst>
                <a:path w="2241732" h="2498690">
                  <a:moveTo>
                    <a:pt x="0" y="0"/>
                  </a:moveTo>
                  <a:lnTo>
                    <a:pt x="2241732" y="0"/>
                  </a:lnTo>
                  <a:lnTo>
                    <a:pt x="2241732" y="2498690"/>
                  </a:lnTo>
                  <a:lnTo>
                    <a:pt x="0" y="2498690"/>
                  </a:lnTo>
                  <a:close/>
                </a:path>
              </a:pathLst>
            </a:custGeom>
            <a:solidFill>
              <a:srgbClr val="000000">
                <a:alpha val="0"/>
              </a:srgbClr>
            </a:solidFill>
          </p:spPr>
        </p:sp>
      </p:grpSp>
      <p:sp>
        <p:nvSpPr>
          <p:cNvPr id="7" name="TextBox 7"/>
          <p:cNvSpPr txBox="1"/>
          <p:nvPr/>
        </p:nvSpPr>
        <p:spPr>
          <a:xfrm>
            <a:off x="770615" y="2112690"/>
            <a:ext cx="10113032" cy="7145610"/>
          </a:xfrm>
          <a:prstGeom prst="rect">
            <a:avLst/>
          </a:prstGeom>
        </p:spPr>
        <p:txBody>
          <a:bodyPr lIns="0" tIns="0" rIns="0" bIns="0" rtlCol="0" anchor="t">
            <a:spAutoFit/>
          </a:bodyPr>
          <a:lstStyle/>
          <a:p>
            <a:pPr>
              <a:lnSpc>
                <a:spcPts val="13406"/>
              </a:lnSpc>
            </a:pPr>
            <a:r>
              <a:rPr lang="en-US" sz="13964" dirty="0">
                <a:solidFill>
                  <a:srgbClr val="FFFFFF"/>
                </a:solidFill>
                <a:effectLst>
                  <a:outerShdw blurRad="50800" dist="38100" algn="l" rotWithShape="0">
                    <a:prstClr val="black">
                      <a:alpha val="40000"/>
                    </a:prstClr>
                  </a:outerShdw>
                </a:effectLst>
                <a:latin typeface="Avenir Ultra-Bold"/>
              </a:rPr>
              <a:t>Beaufort</a:t>
            </a:r>
          </a:p>
          <a:p>
            <a:pPr>
              <a:lnSpc>
                <a:spcPts val="13406"/>
              </a:lnSpc>
            </a:pPr>
            <a:r>
              <a:rPr lang="en-US" sz="13964" dirty="0">
                <a:solidFill>
                  <a:srgbClr val="FFFFFF"/>
                </a:solidFill>
                <a:effectLst>
                  <a:outerShdw blurRad="50800" dist="38100" algn="l" rotWithShape="0">
                    <a:prstClr val="black">
                      <a:alpha val="40000"/>
                    </a:prstClr>
                  </a:outerShdw>
                </a:effectLst>
                <a:latin typeface="Avenir Ultra-Bold"/>
              </a:rPr>
              <a:t>County</a:t>
            </a:r>
          </a:p>
          <a:p>
            <a:pPr>
              <a:lnSpc>
                <a:spcPts val="13406"/>
              </a:lnSpc>
            </a:pPr>
            <a:r>
              <a:rPr lang="en-US" sz="13964" dirty="0">
                <a:solidFill>
                  <a:srgbClr val="FFFFFF"/>
                </a:solidFill>
                <a:effectLst>
                  <a:outerShdw blurRad="50800" dist="38100" algn="l" rotWithShape="0">
                    <a:prstClr val="black">
                      <a:alpha val="40000"/>
                    </a:prstClr>
                  </a:outerShdw>
                </a:effectLst>
                <a:latin typeface="Avenir Ultra-Bold"/>
              </a:rPr>
              <a:t>Community</a:t>
            </a:r>
          </a:p>
          <a:p>
            <a:pPr>
              <a:lnSpc>
                <a:spcPts val="13406"/>
              </a:lnSpc>
            </a:pPr>
            <a:r>
              <a:rPr lang="en-US" sz="13964" dirty="0">
                <a:solidFill>
                  <a:srgbClr val="FFFFFF"/>
                </a:solidFill>
                <a:effectLst>
                  <a:outerShdw blurRad="50800" dist="38100" algn="l" rotWithShape="0">
                    <a:prstClr val="black">
                      <a:alpha val="40000"/>
                    </a:prstClr>
                  </a:outerShdw>
                </a:effectLst>
                <a:latin typeface="Avenir Ultra-Bold"/>
              </a:rPr>
              <a:t>College</a:t>
            </a:r>
          </a:p>
        </p:txBody>
      </p:sp>
      <p:sp>
        <p:nvSpPr>
          <p:cNvPr id="8" name="TextBox 8"/>
          <p:cNvSpPr txBox="1"/>
          <p:nvPr/>
        </p:nvSpPr>
        <p:spPr>
          <a:xfrm>
            <a:off x="9375390" y="8838298"/>
            <a:ext cx="8912609" cy="1065676"/>
          </a:xfrm>
          <a:prstGeom prst="rect">
            <a:avLst/>
          </a:prstGeom>
        </p:spPr>
        <p:txBody>
          <a:bodyPr wrap="square" lIns="0" tIns="0" rIns="0" bIns="0" rtlCol="0" anchor="t">
            <a:spAutoFit/>
          </a:bodyPr>
          <a:lstStyle/>
          <a:p>
            <a:pPr algn="l">
              <a:lnSpc>
                <a:spcPts val="8061"/>
              </a:lnSpc>
            </a:pPr>
            <a:r>
              <a:rPr lang="en-US" sz="8000" spc="137" dirty="0">
                <a:solidFill>
                  <a:srgbClr val="FFFFFF"/>
                </a:solidFill>
                <a:effectLst>
                  <a:outerShdw blurRad="50800" dist="38100" dir="10800000" algn="r" rotWithShape="0">
                    <a:prstClr val="black">
                      <a:alpha val="40000"/>
                    </a:prstClr>
                  </a:outerShdw>
                </a:effectLst>
                <a:latin typeface="Avenir Bold Italics"/>
              </a:rPr>
              <a:t>You belong here!</a:t>
            </a:r>
          </a:p>
        </p:txBody>
      </p:sp>
      <p:pic>
        <p:nvPicPr>
          <p:cNvPr id="10" name="Picture 9">
            <a:extLst>
              <a:ext uri="{FF2B5EF4-FFF2-40B4-BE49-F238E27FC236}">
                <a16:creationId xmlns:a16="http://schemas.microsoft.com/office/drawing/2014/main" id="{BEE6FA55-3CBF-4807-B2B1-CD65202B06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31108" y="5560765"/>
            <a:ext cx="3201172" cy="32011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590367" y="590366"/>
            <a:ext cx="10287000" cy="9106267"/>
          </a:xfrm>
          <a:custGeom>
            <a:avLst/>
            <a:gdLst/>
            <a:ahLst/>
            <a:cxnLst/>
            <a:rect l="l" t="t" r="r" b="b"/>
            <a:pathLst>
              <a:path w="9106267" h="9106267">
                <a:moveTo>
                  <a:pt x="9106267" y="9106267"/>
                </a:moveTo>
                <a:lnTo>
                  <a:pt x="0" y="9106267"/>
                </a:lnTo>
                <a:lnTo>
                  <a:pt x="0" y="0"/>
                </a:lnTo>
                <a:lnTo>
                  <a:pt x="9106267" y="0"/>
                </a:lnTo>
                <a:lnTo>
                  <a:pt x="9106267" y="9106267"/>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5400000">
            <a:off x="8596402" y="552597"/>
            <a:ext cx="10287000" cy="9224933"/>
          </a:xfrm>
          <a:custGeom>
            <a:avLst/>
            <a:gdLst/>
            <a:ahLst/>
            <a:cxnLst/>
            <a:rect l="l" t="t" r="r" b="b"/>
            <a:pathLst>
              <a:path w="9224933" h="9224933">
                <a:moveTo>
                  <a:pt x="0" y="0"/>
                </a:moveTo>
                <a:lnTo>
                  <a:pt x="9224933" y="0"/>
                </a:lnTo>
                <a:lnTo>
                  <a:pt x="9224933" y="9224933"/>
                </a:lnTo>
                <a:lnTo>
                  <a:pt x="0" y="92249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14" name="Picture 13">
            <a:extLst>
              <a:ext uri="{FF2B5EF4-FFF2-40B4-BE49-F238E27FC236}">
                <a16:creationId xmlns:a16="http://schemas.microsoft.com/office/drawing/2014/main" id="{AAFB58F9-223E-4D59-8349-BC0D85B071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58014" y="8420100"/>
            <a:ext cx="1571884" cy="1344413"/>
          </a:xfrm>
          <a:prstGeom prst="rect">
            <a:avLst/>
          </a:prstGeom>
        </p:spPr>
      </p:pic>
      <p:pic>
        <p:nvPicPr>
          <p:cNvPr id="6" name="Picture 5">
            <a:extLst>
              <a:ext uri="{FF2B5EF4-FFF2-40B4-BE49-F238E27FC236}">
                <a16:creationId xmlns:a16="http://schemas.microsoft.com/office/drawing/2014/main" id="{FF0D40D2-FD8D-44BE-BA7B-52A67AB55C50}"/>
              </a:ext>
            </a:extLst>
          </p:cNvPr>
          <p:cNvPicPr>
            <a:picLocks noChangeAspect="1"/>
          </p:cNvPicPr>
          <p:nvPr/>
        </p:nvPicPr>
        <p:blipFill>
          <a:blip r:embed="rId6"/>
          <a:stretch>
            <a:fillRect/>
          </a:stretch>
        </p:blipFill>
        <p:spPr>
          <a:xfrm>
            <a:off x="485516" y="167748"/>
            <a:ext cx="7568728" cy="9898495"/>
          </a:xfrm>
          <a:prstGeom prst="rect">
            <a:avLst/>
          </a:prstGeom>
        </p:spPr>
      </p:pic>
      <p:sp>
        <p:nvSpPr>
          <p:cNvPr id="4" name="Rectangle 3">
            <a:extLst>
              <a:ext uri="{FF2B5EF4-FFF2-40B4-BE49-F238E27FC236}">
                <a16:creationId xmlns:a16="http://schemas.microsoft.com/office/drawing/2014/main" id="{9B36BAD4-7FF7-48A4-8888-1C093C7F67EA}"/>
              </a:ext>
            </a:extLst>
          </p:cNvPr>
          <p:cNvSpPr/>
          <p:nvPr/>
        </p:nvSpPr>
        <p:spPr>
          <a:xfrm>
            <a:off x="585567" y="1790700"/>
            <a:ext cx="4215033"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594A359-9D98-4431-810D-E950FC0C1F05}"/>
              </a:ext>
            </a:extLst>
          </p:cNvPr>
          <p:cNvSpPr txBox="1"/>
          <p:nvPr/>
        </p:nvSpPr>
        <p:spPr>
          <a:xfrm>
            <a:off x="980988" y="1621304"/>
            <a:ext cx="3919663" cy="1938992"/>
          </a:xfrm>
          <a:prstGeom prst="rect">
            <a:avLst/>
          </a:prstGeom>
          <a:noFill/>
        </p:spPr>
        <p:txBody>
          <a:bodyPr wrap="none" rtlCol="0">
            <a:spAutoFit/>
          </a:bodyPr>
          <a:lstStyle/>
          <a:p>
            <a:r>
              <a:rPr lang="en-US" sz="3000" dirty="0">
                <a:latin typeface="Avenir Bold" panose="020B0604020202020204" charset="0"/>
              </a:rPr>
              <a:t>The Louise R. Lester </a:t>
            </a:r>
          </a:p>
          <a:p>
            <a:r>
              <a:rPr lang="en-US" sz="3000" dirty="0">
                <a:latin typeface="Avenir Bold" panose="020B0604020202020204" charset="0"/>
              </a:rPr>
              <a:t>Foundation Library </a:t>
            </a:r>
          </a:p>
          <a:p>
            <a:r>
              <a:rPr lang="en-US" sz="3000" dirty="0">
                <a:latin typeface="Avenir Bold" panose="020B0604020202020204" charset="0"/>
              </a:rPr>
              <a:t>is here to help you </a:t>
            </a:r>
          </a:p>
          <a:p>
            <a:r>
              <a:rPr lang="en-US" sz="3000" dirty="0">
                <a:latin typeface="Avenir Bold" panose="020B0604020202020204" charset="0"/>
              </a:rPr>
              <a:t>succeed!</a:t>
            </a:r>
          </a:p>
        </p:txBody>
      </p:sp>
      <p:sp>
        <p:nvSpPr>
          <p:cNvPr id="7" name="TextBox 6">
            <a:extLst>
              <a:ext uri="{FF2B5EF4-FFF2-40B4-BE49-F238E27FC236}">
                <a16:creationId xmlns:a16="http://schemas.microsoft.com/office/drawing/2014/main" id="{0D7383FA-34C6-41A5-BF69-F3A721521BAC}"/>
              </a:ext>
            </a:extLst>
          </p:cNvPr>
          <p:cNvSpPr txBox="1"/>
          <p:nvPr/>
        </p:nvSpPr>
        <p:spPr>
          <a:xfrm>
            <a:off x="10861764" y="6251224"/>
            <a:ext cx="5756275" cy="3693319"/>
          </a:xfrm>
          <a:prstGeom prst="rect">
            <a:avLst/>
          </a:prstGeom>
          <a:noFill/>
        </p:spPr>
        <p:txBody>
          <a:bodyPr wrap="square" rtlCol="0">
            <a:spAutoFit/>
          </a:bodyPr>
          <a:lstStyle/>
          <a:p>
            <a:pPr algn="ctr"/>
            <a:r>
              <a:rPr lang="en-US" sz="2400" b="1"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Contact BCCC Louise R. Lester Library:</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a:p>
            <a:pPr algn="ct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Circulation Desk Phone: (252) 940-6282 </a:t>
            </a:r>
          </a:p>
          <a:p>
            <a:pPr algn="ct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Email: Library@Beaufortccc.edu</a:t>
            </a:r>
          </a:p>
          <a:p>
            <a:pPr algn="ctr"/>
            <a:br>
              <a:rPr lang="en-US" sz="2400" b="1"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b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Beaufort County Community College</a:t>
            </a:r>
            <a:b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b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Louise R. Lester Library </a:t>
            </a:r>
            <a:b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b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Building 5, Upper Level</a:t>
            </a:r>
            <a:b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b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5337 U.S. Hwy 264 East</a:t>
            </a:r>
            <a:b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b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Washington, NC 27889</a:t>
            </a:r>
            <a:endParaRPr lang="en-US" sz="2400" dirty="0">
              <a:effectLst>
                <a:outerShdw blurRad="50800" dist="38100" dir="2700000" algn="tl" rotWithShape="0">
                  <a:prstClr val="black">
                    <a:alpha val="40000"/>
                  </a:prstClr>
                </a:outerShdw>
              </a:effectLst>
              <a:latin typeface="Avenir" panose="020B0604020202020204" charset="0"/>
            </a:endParaRPr>
          </a:p>
          <a:p>
            <a:endParaRPr lang="en-US" dirty="0"/>
          </a:p>
        </p:txBody>
      </p:sp>
      <p:pic>
        <p:nvPicPr>
          <p:cNvPr id="1026" name="Picture 2" descr="A modern library interior featuring computer stations, glass partitions, and blue chairs, with shelves and a display case in the background.">
            <a:extLst>
              <a:ext uri="{FF2B5EF4-FFF2-40B4-BE49-F238E27FC236}">
                <a16:creationId xmlns:a16="http://schemas.microsoft.com/office/drawing/2014/main" id="{43296145-4310-474B-878D-1C3FFA1936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44200" y="342457"/>
            <a:ext cx="5756275" cy="5431871"/>
          </a:xfrm>
          <a:prstGeom prst="rect">
            <a:avLst/>
          </a:prstGeom>
          <a:noFill/>
          <a:effectLst>
            <a:softEdge rad="177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205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9335344" y="3845061"/>
            <a:ext cx="5860899" cy="3589693"/>
          </a:xfrm>
          <a:prstGeom prst="rect">
            <a:avLst/>
          </a:prstGeom>
        </p:spPr>
        <p:txBody>
          <a:bodyPr lIns="47214" tIns="47214" rIns="47214" bIns="47214" rtlCol="0" anchor="ctr"/>
          <a:lstStyle/>
          <a:p>
            <a:pPr algn="ctr">
              <a:lnSpc>
                <a:spcPts val="3333"/>
              </a:lnSpc>
            </a:pPr>
            <a:endParaRPr/>
          </a:p>
        </p:txBody>
      </p:sp>
      <p:sp>
        <p:nvSpPr>
          <p:cNvPr id="12" name="TextBox 10">
            <a:extLst>
              <a:ext uri="{FF2B5EF4-FFF2-40B4-BE49-F238E27FC236}">
                <a16:creationId xmlns:a16="http://schemas.microsoft.com/office/drawing/2014/main" id="{40804E91-66B5-40E9-962C-07D112A47822}"/>
              </a:ext>
            </a:extLst>
          </p:cNvPr>
          <p:cNvSpPr txBox="1"/>
          <p:nvPr/>
        </p:nvSpPr>
        <p:spPr>
          <a:xfrm>
            <a:off x="9458576" y="543925"/>
            <a:ext cx="7651044" cy="3150478"/>
          </a:xfrm>
          <a:prstGeom prst="rect">
            <a:avLst/>
          </a:prstGeom>
        </p:spPr>
        <p:txBody>
          <a:bodyPr wrap="square" lIns="0" tIns="0" rIns="0" bIns="0" rtlCol="0" anchor="t">
            <a:spAutoFit/>
          </a:bodyPr>
          <a:lstStyle/>
          <a:p>
            <a:pPr marL="326073" lvl="1">
              <a:lnSpc>
                <a:spcPts val="3534"/>
              </a:lnSpc>
            </a:pPr>
            <a:r>
              <a:rPr lang="en-US" sz="2800" dirty="0">
                <a:solidFill>
                  <a:schemeClr val="tx2">
                    <a:lumMod val="75000"/>
                  </a:schemeClr>
                </a:solidFill>
                <a:effectLst/>
                <a:latin typeface="Avenir" panose="020B0604020202020204" charset="0"/>
              </a:rPr>
              <a:t>The BCCC Learning Enhancement Center (LEC) is open, by referral, to all students enrolled in a curriculum course. Offering a comfortable atmosphere and a convenient schedule, the LEC helps students make connections, discover solutions, and build skills for academic success.</a:t>
            </a:r>
          </a:p>
        </p:txBody>
      </p:sp>
      <p:sp>
        <p:nvSpPr>
          <p:cNvPr id="15" name="TextBox 10">
            <a:extLst>
              <a:ext uri="{FF2B5EF4-FFF2-40B4-BE49-F238E27FC236}">
                <a16:creationId xmlns:a16="http://schemas.microsoft.com/office/drawing/2014/main" id="{2C2CF1BF-AE88-4CCE-9444-A4D482BF5996}"/>
              </a:ext>
            </a:extLst>
          </p:cNvPr>
          <p:cNvSpPr txBox="1"/>
          <p:nvPr/>
        </p:nvSpPr>
        <p:spPr>
          <a:xfrm>
            <a:off x="9067800" y="4076700"/>
            <a:ext cx="7932396" cy="1603003"/>
          </a:xfrm>
          <a:prstGeom prst="rect">
            <a:avLst/>
          </a:prstGeom>
        </p:spPr>
        <p:txBody>
          <a:bodyPr wrap="square" lIns="0" tIns="0" rIns="0" bIns="0" rtlCol="0" anchor="t">
            <a:spAutoFit/>
          </a:bodyPr>
          <a:lstStyle/>
          <a:p>
            <a:pPr marL="783273" lvl="1" indent="-457200">
              <a:lnSpc>
                <a:spcPts val="2500"/>
              </a:lnSpc>
              <a:buFont typeface="Arial" panose="020B0604020202020204" pitchFamily="34" charset="0"/>
              <a:buChar char="•"/>
            </a:pPr>
            <a:r>
              <a:rPr lang="en-US" sz="2400" spc="151" dirty="0">
                <a:solidFill>
                  <a:schemeClr val="tx2">
                    <a:lumMod val="7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LEC Website</a:t>
            </a:r>
            <a:endParaRPr lang="en-US" sz="2400" spc="151" dirty="0">
              <a:solidFill>
                <a:schemeClr val="tx2">
                  <a:lumMod val="75000"/>
                </a:schemeClr>
              </a:solidFill>
              <a:latin typeface="Arial" panose="020B0604020202020204" pitchFamily="34" charset="0"/>
              <a:cs typeface="Arial" panose="020B0604020202020204" pitchFamily="34" charset="0"/>
            </a:endParaRPr>
          </a:p>
          <a:p>
            <a:pPr marL="783273" lvl="1" indent="-457200">
              <a:lnSpc>
                <a:spcPts val="2500"/>
              </a:lnSpc>
              <a:buFont typeface="Arial" panose="020B0604020202020204" pitchFamily="34" charset="0"/>
              <a:buChar char="•"/>
            </a:pPr>
            <a:endParaRPr lang="en-US" sz="2400" spc="151" dirty="0">
              <a:solidFill>
                <a:schemeClr val="tx2">
                  <a:lumMod val="75000"/>
                </a:schemeClr>
              </a:solidFill>
              <a:latin typeface="Arial" panose="020B0604020202020204" pitchFamily="34" charset="0"/>
              <a:cs typeface="Arial" panose="020B0604020202020204" pitchFamily="34" charset="0"/>
            </a:endParaRPr>
          </a:p>
          <a:p>
            <a:pPr marL="783273" lvl="1" indent="-457200">
              <a:lnSpc>
                <a:spcPts val="2500"/>
              </a:lnSpc>
              <a:buFont typeface="Arial" panose="020B0604020202020204" pitchFamily="34" charset="0"/>
              <a:buChar char="•"/>
            </a:pPr>
            <a:r>
              <a:rPr lang="en-US" sz="2400" spc="151" dirty="0">
                <a:solidFill>
                  <a:schemeClr val="tx2">
                    <a:lumMod val="7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View Tutoring Schedule</a:t>
            </a:r>
            <a:endParaRPr lang="en-US" sz="2400" spc="151" dirty="0">
              <a:solidFill>
                <a:schemeClr val="tx2">
                  <a:lumMod val="75000"/>
                </a:schemeClr>
              </a:solidFill>
              <a:latin typeface="Arial" panose="020B0604020202020204" pitchFamily="34" charset="0"/>
              <a:cs typeface="Arial" panose="020B0604020202020204" pitchFamily="34" charset="0"/>
            </a:endParaRPr>
          </a:p>
          <a:p>
            <a:pPr marL="326073" lvl="1">
              <a:lnSpc>
                <a:spcPts val="2500"/>
              </a:lnSpc>
            </a:pPr>
            <a:endParaRPr lang="en-US" sz="2400" spc="151" dirty="0">
              <a:solidFill>
                <a:schemeClr val="tx2">
                  <a:lumMod val="75000"/>
                </a:schemeClr>
              </a:solidFill>
              <a:latin typeface="Arial" panose="020B0604020202020204" pitchFamily="34" charset="0"/>
              <a:cs typeface="Arial" panose="020B0604020202020204" pitchFamily="34" charset="0"/>
            </a:endParaRPr>
          </a:p>
          <a:p>
            <a:pPr marL="783273" lvl="1" indent="-457200">
              <a:lnSpc>
                <a:spcPts val="2500"/>
              </a:lnSpc>
              <a:buFont typeface="Arial" panose="020B0604020202020204" pitchFamily="34" charset="0"/>
              <a:buChar char="•"/>
            </a:pPr>
            <a:r>
              <a:rPr lang="en-US" sz="2400" spc="151" dirty="0">
                <a:solidFill>
                  <a:schemeClr val="tx2">
                    <a:lumMod val="7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Schedule an LEC Appointment</a:t>
            </a:r>
            <a:endParaRPr lang="en-US" sz="2400" spc="151" dirty="0">
              <a:solidFill>
                <a:schemeClr val="tx2">
                  <a:lumMod val="75000"/>
                </a:schemeClr>
              </a:solidFill>
              <a:latin typeface="Arial" panose="020B0604020202020204" pitchFamily="34" charset="0"/>
              <a:cs typeface="Arial" panose="020B0604020202020204" pitchFamily="34" charset="0"/>
            </a:endParaRPr>
          </a:p>
        </p:txBody>
      </p:sp>
      <p:pic>
        <p:nvPicPr>
          <p:cNvPr id="10" name="Picture 9">
            <a:hlinkClick r:id="rId6"/>
            <a:extLst>
              <a:ext uri="{FF2B5EF4-FFF2-40B4-BE49-F238E27FC236}">
                <a16:creationId xmlns:a16="http://schemas.microsoft.com/office/drawing/2014/main" id="{812A310E-EBFC-4162-AE33-389C3BC1A8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9800" y="7818869"/>
            <a:ext cx="3675565" cy="944018"/>
          </a:xfrm>
          <a:prstGeom prst="rect">
            <a:avLst/>
          </a:prstGeom>
        </p:spPr>
      </p:pic>
      <p:pic>
        <p:nvPicPr>
          <p:cNvPr id="32" name="Picture 31">
            <a:hlinkClick r:id="rId6"/>
            <a:extLst>
              <a:ext uri="{FF2B5EF4-FFF2-40B4-BE49-F238E27FC236}">
                <a16:creationId xmlns:a16="http://schemas.microsoft.com/office/drawing/2014/main" id="{0BE727FC-EE08-42DC-BD91-7151586D07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29800" y="8940031"/>
            <a:ext cx="2252801" cy="851669"/>
          </a:xfrm>
          <a:prstGeom prst="rect">
            <a:avLst/>
          </a:prstGeom>
        </p:spPr>
      </p:pic>
      <p:sp>
        <p:nvSpPr>
          <p:cNvPr id="34" name="Freeform 3">
            <a:extLst>
              <a:ext uri="{FF2B5EF4-FFF2-40B4-BE49-F238E27FC236}">
                <a16:creationId xmlns:a16="http://schemas.microsoft.com/office/drawing/2014/main" id="{74C157C2-7E56-43C4-8F48-40E466899FC9}"/>
              </a:ext>
            </a:extLst>
          </p:cNvPr>
          <p:cNvSpPr/>
          <p:nvPr/>
        </p:nvSpPr>
        <p:spPr>
          <a:xfrm>
            <a:off x="591635" y="4962724"/>
            <a:ext cx="7167654" cy="4828976"/>
          </a:xfrm>
          <a:custGeom>
            <a:avLst/>
            <a:gdLst/>
            <a:ahLst/>
            <a:cxnLst/>
            <a:rect l="l" t="t" r="r" b="b"/>
            <a:pathLst>
              <a:path w="9916560" h="6851434">
                <a:moveTo>
                  <a:pt x="0" y="0"/>
                </a:moveTo>
                <a:lnTo>
                  <a:pt x="9916560" y="0"/>
                </a:lnTo>
                <a:lnTo>
                  <a:pt x="9916560" y="6851434"/>
                </a:lnTo>
                <a:lnTo>
                  <a:pt x="0" y="6851434"/>
                </a:lnTo>
                <a:lnTo>
                  <a:pt x="0" y="0"/>
                </a:lnTo>
                <a:close/>
              </a:path>
            </a:pathLst>
          </a:custGeom>
          <a:blipFill>
            <a:blip r:embed="rId9">
              <a:alphaModFix amt="85000"/>
            </a:blip>
            <a:stretch>
              <a:fillRect t="-958" b="-7594"/>
            </a:stretch>
          </a:blipFill>
          <a:effectLst>
            <a:innerShdw blurRad="63500" dist="50800" dir="13500000">
              <a:prstClr val="black">
                <a:alpha val="50000"/>
              </a:prstClr>
            </a:innerShdw>
            <a:softEdge rad="152400"/>
          </a:effectLst>
        </p:spPr>
        <p:txBody>
          <a:bodyPr/>
          <a:lstStyle/>
          <a:p>
            <a:endParaRPr lang="en-US"/>
          </a:p>
        </p:txBody>
      </p:sp>
      <p:sp>
        <p:nvSpPr>
          <p:cNvPr id="6" name="TextBox 5">
            <a:extLst>
              <a:ext uri="{FF2B5EF4-FFF2-40B4-BE49-F238E27FC236}">
                <a16:creationId xmlns:a16="http://schemas.microsoft.com/office/drawing/2014/main" id="{EF34A866-B980-A87F-1CAF-4C76DBD4DCB7}"/>
              </a:ext>
            </a:extLst>
          </p:cNvPr>
          <p:cNvSpPr txBox="1"/>
          <p:nvPr/>
        </p:nvSpPr>
        <p:spPr>
          <a:xfrm>
            <a:off x="9524340" y="6658570"/>
            <a:ext cx="4456856" cy="923330"/>
          </a:xfrm>
          <a:prstGeom prst="rect">
            <a:avLst/>
          </a:prstGeom>
          <a:noFill/>
        </p:spPr>
        <p:txBody>
          <a:bodyPr wrap="square">
            <a:spAutoFit/>
          </a:bodyPr>
          <a:lstStyle/>
          <a:p>
            <a:pPr marL="326073" lvl="1"/>
            <a:r>
              <a:rPr lang="en-US" spc="151" dirty="0">
                <a:solidFill>
                  <a:schemeClr val="tx2">
                    <a:lumMod val="75000"/>
                  </a:schemeClr>
                </a:solidFill>
                <a:latin typeface="Avenir" panose="020B0604020202020204" charset="0"/>
                <a:cs typeface="Arial" panose="020B0604020202020204" pitchFamily="34" charset="0"/>
              </a:rPr>
              <a:t>The LEC also provides online assistance for our distance learning students via </a:t>
            </a:r>
            <a:r>
              <a:rPr lang="en-US" spc="151" dirty="0" err="1">
                <a:solidFill>
                  <a:schemeClr val="tx2">
                    <a:lumMod val="75000"/>
                  </a:schemeClr>
                </a:solidFill>
                <a:latin typeface="Avenir" panose="020B0604020202020204" charset="0"/>
                <a:cs typeface="Arial" panose="020B0604020202020204" pitchFamily="34" charset="0"/>
              </a:rPr>
              <a:t>Tutor.com</a:t>
            </a:r>
            <a:r>
              <a:rPr lang="en-US" spc="151" dirty="0">
                <a:solidFill>
                  <a:schemeClr val="tx2">
                    <a:lumMod val="75000"/>
                  </a:schemeClr>
                </a:solidFill>
                <a:latin typeface="Avenir" panose="020B0604020202020204" charset="0"/>
                <a:cs typeface="Arial" panose="020B0604020202020204" pitchFamily="34" charset="0"/>
              </a:rPr>
              <a:t>.</a:t>
            </a:r>
            <a:endParaRPr lang="en-US" sz="2000" dirty="0">
              <a:solidFill>
                <a:schemeClr val="tx2">
                  <a:lumMod val="75000"/>
                </a:schemeClr>
              </a:solidFill>
              <a:latin typeface="Avenir" panose="020B0604020202020204" charset="0"/>
              <a:cs typeface="Arial" panose="020B0604020202020204" pitchFamily="34" charset="0"/>
            </a:endParaRPr>
          </a:p>
        </p:txBody>
      </p:sp>
      <p:pic>
        <p:nvPicPr>
          <p:cNvPr id="8" name="Picture 7" descr="A close-up of a logo&#10;&#10;AI-generated content may be incorrect.">
            <a:extLst>
              <a:ext uri="{FF2B5EF4-FFF2-40B4-BE49-F238E27FC236}">
                <a16:creationId xmlns:a16="http://schemas.microsoft.com/office/drawing/2014/main" id="{DB7E6F28-3054-3FE0-DA45-37425F7945C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5951" y="616220"/>
            <a:ext cx="6942462" cy="3825739"/>
          </a:xfrm>
          <a:prstGeom prst="rect">
            <a:avLst/>
          </a:prstGeom>
        </p:spPr>
      </p:pic>
      <p:pic>
        <p:nvPicPr>
          <p:cNvPr id="13" name="Picture 12" descr="A person with a beard and glasses&#10;&#10;AI-generated content may be incorrect.">
            <a:extLst>
              <a:ext uri="{FF2B5EF4-FFF2-40B4-BE49-F238E27FC236}">
                <a16:creationId xmlns:a16="http://schemas.microsoft.com/office/drawing/2014/main" id="{8C05C0B5-71A4-131E-2959-287A1A06C8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4663234" y="6022965"/>
            <a:ext cx="2776947" cy="2721578"/>
          </a:xfrm>
          <a:prstGeom prst="rect">
            <a:avLst/>
          </a:prstGeom>
        </p:spPr>
      </p:pic>
      <p:sp>
        <p:nvSpPr>
          <p:cNvPr id="14" name="TextBox 13">
            <a:extLst>
              <a:ext uri="{FF2B5EF4-FFF2-40B4-BE49-F238E27FC236}">
                <a16:creationId xmlns:a16="http://schemas.microsoft.com/office/drawing/2014/main" id="{8230ABD8-137A-B78D-A037-B8F9A03D2DED}"/>
              </a:ext>
            </a:extLst>
          </p:cNvPr>
          <p:cNvSpPr txBox="1"/>
          <p:nvPr/>
        </p:nvSpPr>
        <p:spPr>
          <a:xfrm>
            <a:off x="14509079" y="8762887"/>
            <a:ext cx="3085256" cy="953274"/>
          </a:xfrm>
          <a:prstGeom prst="rect">
            <a:avLst/>
          </a:prstGeom>
          <a:noFill/>
        </p:spPr>
        <p:txBody>
          <a:bodyPr wrap="square">
            <a:spAutoFit/>
          </a:bodyPr>
          <a:lstStyle/>
          <a:p>
            <a:pPr marL="326073" lvl="1" algn="r">
              <a:lnSpc>
                <a:spcPts val="3534"/>
              </a:lnSpc>
            </a:pPr>
            <a:r>
              <a:rPr lang="en-US" sz="2000" spc="151" dirty="0">
                <a:solidFill>
                  <a:schemeClr val="tx2">
                    <a:lumMod val="75000"/>
                  </a:schemeClr>
                </a:solidFill>
                <a:latin typeface="Avenir" panose="020B0604020202020204" charset="0"/>
                <a:cs typeface="Arial" panose="020B0604020202020204" pitchFamily="34" charset="0"/>
              </a:rPr>
              <a:t>James E. Casey</a:t>
            </a:r>
          </a:p>
          <a:p>
            <a:pPr marL="326073" lvl="1" algn="r">
              <a:lnSpc>
                <a:spcPts val="3534"/>
              </a:lnSpc>
            </a:pPr>
            <a:r>
              <a:rPr lang="en-US" sz="2000" spc="151" dirty="0">
                <a:solidFill>
                  <a:schemeClr val="tx2">
                    <a:lumMod val="75000"/>
                  </a:schemeClr>
                </a:solidFill>
                <a:latin typeface="Avenir" panose="020B0604020202020204" charset="0"/>
                <a:cs typeface="Arial" panose="020B0604020202020204" pitchFamily="34" charset="0"/>
              </a:rPr>
              <a:t>Director of LEC</a:t>
            </a:r>
            <a:endParaRPr lang="en-US" sz="2000" dirty="0">
              <a:solidFill>
                <a:schemeClr val="tx2">
                  <a:lumMod val="75000"/>
                </a:schemeClr>
              </a:solidFill>
              <a:latin typeface="Avenir" panose="020B0604020202020204" charset="0"/>
              <a:cs typeface="Arial" panose="020B0604020202020204" pitchFamily="34" charset="0"/>
            </a:endParaRPr>
          </a:p>
        </p:txBody>
      </p:sp>
    </p:spTree>
    <p:extLst>
      <p:ext uri="{BB962C8B-B14F-4D97-AF65-F5344CB8AC3E}">
        <p14:creationId xmlns:p14="http://schemas.microsoft.com/office/powerpoint/2010/main" val="2189660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590367" y="590366"/>
            <a:ext cx="10287000" cy="9106267"/>
          </a:xfrm>
          <a:custGeom>
            <a:avLst/>
            <a:gdLst/>
            <a:ahLst/>
            <a:cxnLst/>
            <a:rect l="l" t="t" r="r" b="b"/>
            <a:pathLst>
              <a:path w="9106267" h="9106267">
                <a:moveTo>
                  <a:pt x="9106267" y="9106267"/>
                </a:moveTo>
                <a:lnTo>
                  <a:pt x="0" y="9106267"/>
                </a:lnTo>
                <a:lnTo>
                  <a:pt x="0" y="0"/>
                </a:lnTo>
                <a:lnTo>
                  <a:pt x="9106267" y="0"/>
                </a:lnTo>
                <a:lnTo>
                  <a:pt x="9106267" y="9106267"/>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8532034" y="531033"/>
            <a:ext cx="10287000" cy="9224933"/>
          </a:xfrm>
          <a:custGeom>
            <a:avLst/>
            <a:gdLst/>
            <a:ahLst/>
            <a:cxnLst/>
            <a:rect l="l" t="t" r="r" b="b"/>
            <a:pathLst>
              <a:path w="9224933" h="9224933">
                <a:moveTo>
                  <a:pt x="0" y="0"/>
                </a:moveTo>
                <a:lnTo>
                  <a:pt x="9224933" y="0"/>
                </a:lnTo>
                <a:lnTo>
                  <a:pt x="9224933" y="9224933"/>
                </a:lnTo>
                <a:lnTo>
                  <a:pt x="0" y="92249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533400" y="484499"/>
            <a:ext cx="7772400" cy="696601"/>
          </a:xfrm>
          <a:prstGeom prst="rect">
            <a:avLst/>
          </a:prstGeom>
        </p:spPr>
        <p:txBody>
          <a:bodyPr wrap="square" lIns="0" tIns="0" rIns="0" bIns="0" rtlCol="0" anchor="t">
            <a:spAutoFit/>
          </a:bodyPr>
          <a:lstStyle/>
          <a:p>
            <a:pPr>
              <a:lnSpc>
                <a:spcPts val="5691"/>
              </a:lnSpc>
            </a:pPr>
            <a:r>
              <a:rPr lang="en-US" sz="4742" spc="142" dirty="0">
                <a:solidFill>
                  <a:srgbClr val="FFFFFF"/>
                </a:solidFill>
                <a:effectLst>
                  <a:outerShdw blurRad="50800" dist="38100" dir="2700000" algn="tl" rotWithShape="0">
                    <a:prstClr val="black">
                      <a:alpha val="40000"/>
                    </a:prstClr>
                  </a:outerShdw>
                </a:effectLst>
                <a:latin typeface="Avenir Ultra-Bold"/>
              </a:rPr>
              <a:t>Clubs and Organizations</a:t>
            </a:r>
          </a:p>
        </p:txBody>
      </p:sp>
      <p:sp>
        <p:nvSpPr>
          <p:cNvPr id="10" name="TextBox 10"/>
          <p:cNvSpPr txBox="1"/>
          <p:nvPr/>
        </p:nvSpPr>
        <p:spPr>
          <a:xfrm>
            <a:off x="297850" y="1333500"/>
            <a:ext cx="7580443" cy="4463786"/>
          </a:xfrm>
          <a:prstGeom prst="rect">
            <a:avLst/>
          </a:prstGeom>
        </p:spPr>
        <p:txBody>
          <a:bodyPr lIns="0" tIns="0" rIns="0" bIns="0" rtlCol="0" anchor="t">
            <a:spAutoFit/>
          </a:bodyPr>
          <a:lstStyle/>
          <a:p>
            <a:pPr marL="326073" lvl="1">
              <a:lnSpc>
                <a:spcPts val="3534"/>
              </a:lnSpc>
            </a:pPr>
            <a:r>
              <a:rPr lang="en-US" sz="28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BCCC offers a wide range of student clubs and organizations, so there’s something for everyone. Whether your interests include leadership, study abroad, writing, or chess, you can find a group that fits you. Getting involved is a great way to enhance your college experience, develop new skills, and connect with others who share your interests.</a:t>
            </a:r>
          </a:p>
          <a:p>
            <a:pPr marL="326073" lvl="1">
              <a:lnSpc>
                <a:spcPts val="3534"/>
              </a:lnSpc>
            </a:pPr>
            <a:r>
              <a:rPr lang="en-US" sz="28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Don’t see a club you like? Start your own and make it happen!</a:t>
            </a:r>
            <a:endParaRPr lang="en-US" sz="2800" spc="151"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p:txBody>
      </p:sp>
      <p:sp>
        <p:nvSpPr>
          <p:cNvPr id="12" name="TextBox 12"/>
          <p:cNvSpPr txBox="1"/>
          <p:nvPr/>
        </p:nvSpPr>
        <p:spPr>
          <a:xfrm>
            <a:off x="9144000" y="593535"/>
            <a:ext cx="9106268" cy="9099927"/>
          </a:xfrm>
          <a:prstGeom prst="rect">
            <a:avLst/>
          </a:prstGeom>
        </p:spPr>
        <p:txBody>
          <a:bodyPr wrap="square" lIns="0" tIns="0" rIns="0" bIns="0" rtlCol="0" anchor="t">
            <a:spAutoFit/>
          </a:bodyPr>
          <a:lstStyle/>
          <a:p>
            <a:pPr marL="652019" lvl="1" indent="-326009">
              <a:lnSpc>
                <a:spcPts val="4228"/>
              </a:lnSpc>
              <a:buFont typeface="Arial"/>
              <a:buChar char="•"/>
            </a:pPr>
            <a:r>
              <a:rPr lang="en-US" sz="2500" spc="151" dirty="0">
                <a:solidFill>
                  <a:schemeClr val="tx2">
                    <a:lumMod val="50000"/>
                  </a:schemeClr>
                </a:solidFill>
                <a:latin typeface="Avenir"/>
              </a:rPr>
              <a:t>Automotive Club</a:t>
            </a:r>
          </a:p>
          <a:p>
            <a:pPr marL="652019" lvl="1" indent="-326009">
              <a:lnSpc>
                <a:spcPts val="4228"/>
              </a:lnSpc>
              <a:buFont typeface="Arial"/>
              <a:buChar char="•"/>
            </a:pPr>
            <a:r>
              <a:rPr lang="en-US" sz="2500" spc="151" dirty="0">
                <a:solidFill>
                  <a:schemeClr val="tx2">
                    <a:lumMod val="50000"/>
                  </a:schemeClr>
                </a:solidFill>
                <a:latin typeface="Avenir"/>
              </a:rPr>
              <a:t>Beaufort County Association of Nursing Students</a:t>
            </a:r>
          </a:p>
          <a:p>
            <a:pPr marL="652019" lvl="1" indent="-326009">
              <a:lnSpc>
                <a:spcPts val="4228"/>
              </a:lnSpc>
              <a:buFont typeface="Arial"/>
              <a:buChar char="•"/>
            </a:pPr>
            <a:r>
              <a:rPr lang="en-US" sz="2500" spc="151" dirty="0">
                <a:solidFill>
                  <a:schemeClr val="tx2">
                    <a:lumMod val="50000"/>
                  </a:schemeClr>
                </a:solidFill>
                <a:latin typeface="Avenir"/>
              </a:rPr>
              <a:t>Chess Club</a:t>
            </a:r>
          </a:p>
          <a:p>
            <a:pPr marL="652019" lvl="1" indent="-326009">
              <a:lnSpc>
                <a:spcPts val="4228"/>
              </a:lnSpc>
              <a:buFont typeface="Arial"/>
              <a:buChar char="•"/>
            </a:pPr>
            <a:r>
              <a:rPr lang="en-US" sz="2500" spc="151" dirty="0">
                <a:solidFill>
                  <a:schemeClr val="tx2">
                    <a:lumMod val="50000"/>
                  </a:schemeClr>
                </a:solidFill>
                <a:latin typeface="Avenir"/>
              </a:rPr>
              <a:t>Environmental Alliance</a:t>
            </a:r>
          </a:p>
          <a:p>
            <a:pPr marL="652019" lvl="1" indent="-326009">
              <a:lnSpc>
                <a:spcPts val="4228"/>
              </a:lnSpc>
              <a:buFont typeface="Arial"/>
              <a:buChar char="•"/>
            </a:pPr>
            <a:r>
              <a:rPr lang="en-US" sz="2500" spc="151" dirty="0">
                <a:solidFill>
                  <a:schemeClr val="tx2">
                    <a:lumMod val="50000"/>
                  </a:schemeClr>
                </a:solidFill>
                <a:latin typeface="Avenir"/>
              </a:rPr>
              <a:t>Gamma Beta Phi</a:t>
            </a:r>
          </a:p>
          <a:p>
            <a:pPr marL="652019" lvl="1" indent="-326009">
              <a:lnSpc>
                <a:spcPts val="4228"/>
              </a:lnSpc>
              <a:buFont typeface="Arial"/>
              <a:buChar char="•"/>
            </a:pPr>
            <a:r>
              <a:rPr lang="en-US" sz="2500" spc="151" dirty="0">
                <a:solidFill>
                  <a:schemeClr val="tx2">
                    <a:lumMod val="50000"/>
                  </a:schemeClr>
                </a:solidFill>
                <a:latin typeface="Avenir"/>
              </a:rPr>
              <a:t>Jeremiah 29</a:t>
            </a:r>
          </a:p>
          <a:p>
            <a:pPr marL="652019" lvl="1" indent="-326009">
              <a:lnSpc>
                <a:spcPts val="4228"/>
              </a:lnSpc>
              <a:buFont typeface="Arial"/>
              <a:buChar char="•"/>
            </a:pPr>
            <a:r>
              <a:rPr lang="en-US" sz="2500" spc="151" dirty="0">
                <a:solidFill>
                  <a:schemeClr val="tx2">
                    <a:lumMod val="50000"/>
                  </a:schemeClr>
                </a:solidFill>
                <a:latin typeface="Avenir"/>
              </a:rPr>
              <a:t>LGBTQ+ Club</a:t>
            </a:r>
          </a:p>
          <a:p>
            <a:pPr marL="652019" lvl="1" indent="-326009">
              <a:lnSpc>
                <a:spcPts val="4228"/>
              </a:lnSpc>
              <a:buFont typeface="Arial"/>
              <a:buChar char="•"/>
            </a:pPr>
            <a:r>
              <a:rPr lang="en-US" sz="2500" spc="151" dirty="0">
                <a:solidFill>
                  <a:schemeClr val="tx2">
                    <a:lumMod val="50000"/>
                  </a:schemeClr>
                </a:solidFill>
                <a:latin typeface="Avenir"/>
              </a:rPr>
              <a:t>Life on the Pamlico</a:t>
            </a:r>
          </a:p>
          <a:p>
            <a:pPr marL="652019" lvl="1" indent="-326009">
              <a:lnSpc>
                <a:spcPts val="4228"/>
              </a:lnSpc>
              <a:buFont typeface="Arial"/>
              <a:buChar char="•"/>
            </a:pPr>
            <a:r>
              <a:rPr lang="en-US" sz="2500" spc="151" dirty="0">
                <a:solidFill>
                  <a:schemeClr val="tx2">
                    <a:lumMod val="50000"/>
                  </a:schemeClr>
                </a:solidFill>
                <a:latin typeface="Avenir"/>
              </a:rPr>
              <a:t>Mechanical Engineering Club</a:t>
            </a:r>
          </a:p>
          <a:p>
            <a:pPr marL="652019" lvl="1" indent="-326009">
              <a:lnSpc>
                <a:spcPts val="4228"/>
              </a:lnSpc>
              <a:buFont typeface="Arial"/>
              <a:buChar char="•"/>
            </a:pPr>
            <a:r>
              <a:rPr lang="en-US" sz="2500" spc="151" dirty="0">
                <a:solidFill>
                  <a:schemeClr val="tx2">
                    <a:lumMod val="50000"/>
                  </a:schemeClr>
                </a:solidFill>
                <a:latin typeface="Avenir"/>
              </a:rPr>
              <a:t>Medical Lab Technology Club</a:t>
            </a:r>
          </a:p>
          <a:p>
            <a:pPr marL="652019" lvl="1" indent="-326009">
              <a:lnSpc>
                <a:spcPts val="4228"/>
              </a:lnSpc>
              <a:buFont typeface="Arial"/>
              <a:buChar char="•"/>
            </a:pPr>
            <a:r>
              <a:rPr lang="en-US" sz="2500" spc="151" dirty="0">
                <a:solidFill>
                  <a:schemeClr val="tx2">
                    <a:lumMod val="50000"/>
                  </a:schemeClr>
                </a:solidFill>
                <a:latin typeface="Avenir"/>
              </a:rPr>
              <a:t>Men of Success</a:t>
            </a:r>
          </a:p>
          <a:p>
            <a:pPr marL="652019" lvl="1" indent="-326009">
              <a:lnSpc>
                <a:spcPts val="4228"/>
              </a:lnSpc>
              <a:buFont typeface="Arial"/>
              <a:buChar char="•"/>
            </a:pPr>
            <a:r>
              <a:rPr lang="en-US" sz="2500" spc="151" dirty="0">
                <a:solidFill>
                  <a:schemeClr val="tx2">
                    <a:lumMod val="50000"/>
                  </a:schemeClr>
                </a:solidFill>
                <a:latin typeface="Avenir"/>
              </a:rPr>
              <a:t>Music Club</a:t>
            </a:r>
          </a:p>
          <a:p>
            <a:pPr marL="652019" lvl="1" indent="-326009">
              <a:lnSpc>
                <a:spcPts val="4228"/>
              </a:lnSpc>
              <a:buFont typeface="Arial"/>
              <a:buChar char="•"/>
            </a:pPr>
            <a:r>
              <a:rPr lang="en-US" sz="2500" spc="151" dirty="0">
                <a:solidFill>
                  <a:schemeClr val="tx2">
                    <a:lumMod val="50000"/>
                  </a:schemeClr>
                </a:solidFill>
                <a:latin typeface="Avenir"/>
              </a:rPr>
              <a:t>Student Government Association</a:t>
            </a:r>
          </a:p>
          <a:p>
            <a:pPr marL="652019" lvl="1" indent="-326009">
              <a:lnSpc>
                <a:spcPts val="4228"/>
              </a:lnSpc>
              <a:buFont typeface="Arial"/>
              <a:buChar char="•"/>
            </a:pPr>
            <a:r>
              <a:rPr lang="en-US" sz="2500" spc="151" dirty="0">
                <a:solidFill>
                  <a:schemeClr val="tx2">
                    <a:lumMod val="50000"/>
                  </a:schemeClr>
                </a:solidFill>
                <a:latin typeface="Avenir"/>
              </a:rPr>
              <a:t>Students Striving to Succeed through Leadership</a:t>
            </a:r>
          </a:p>
          <a:p>
            <a:pPr marL="652019" lvl="1" indent="-326009">
              <a:lnSpc>
                <a:spcPts val="4228"/>
              </a:lnSpc>
              <a:buFont typeface="Arial"/>
              <a:buChar char="•"/>
            </a:pPr>
            <a:r>
              <a:rPr lang="en-US" sz="2500" spc="151" dirty="0">
                <a:solidFill>
                  <a:schemeClr val="tx2">
                    <a:lumMod val="50000"/>
                  </a:schemeClr>
                </a:solidFill>
                <a:latin typeface="Avenir"/>
              </a:rPr>
              <a:t>Study Abroad</a:t>
            </a:r>
          </a:p>
          <a:p>
            <a:pPr marL="652019" lvl="1" indent="-326009">
              <a:lnSpc>
                <a:spcPts val="4228"/>
              </a:lnSpc>
              <a:buFont typeface="Arial"/>
              <a:buChar char="•"/>
            </a:pPr>
            <a:r>
              <a:rPr lang="en-US" sz="2500" spc="151" dirty="0">
                <a:solidFill>
                  <a:schemeClr val="tx2">
                    <a:lumMod val="50000"/>
                  </a:schemeClr>
                </a:solidFill>
                <a:latin typeface="Avenir"/>
              </a:rPr>
              <a:t>Welding Club</a:t>
            </a:r>
          </a:p>
          <a:p>
            <a:pPr marL="652019" lvl="1" indent="-326009">
              <a:lnSpc>
                <a:spcPts val="4228"/>
              </a:lnSpc>
              <a:buFont typeface="Arial"/>
              <a:buChar char="•"/>
            </a:pPr>
            <a:r>
              <a:rPr lang="en-US" sz="2500" spc="151" dirty="0">
                <a:solidFill>
                  <a:schemeClr val="tx2">
                    <a:lumMod val="50000"/>
                  </a:schemeClr>
                </a:solidFill>
                <a:latin typeface="Avenir"/>
              </a:rPr>
              <a:t>Writing Club</a:t>
            </a:r>
          </a:p>
        </p:txBody>
      </p:sp>
      <p:pic>
        <p:nvPicPr>
          <p:cNvPr id="14" name="Picture 13">
            <a:extLst>
              <a:ext uri="{FF2B5EF4-FFF2-40B4-BE49-F238E27FC236}">
                <a16:creationId xmlns:a16="http://schemas.microsoft.com/office/drawing/2014/main" id="{AAFB58F9-223E-4D59-8349-BC0D85B071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66191" y="2476500"/>
            <a:ext cx="1996925" cy="1707945"/>
          </a:xfrm>
          <a:prstGeom prst="rect">
            <a:avLst/>
          </a:prstGeom>
        </p:spPr>
      </p:pic>
      <p:pic>
        <p:nvPicPr>
          <p:cNvPr id="16" name="Picture 15">
            <a:hlinkClick r:id="rId5"/>
            <a:extLst>
              <a:ext uri="{FF2B5EF4-FFF2-40B4-BE49-F238E27FC236}">
                <a16:creationId xmlns:a16="http://schemas.microsoft.com/office/drawing/2014/main" id="{22234ADF-C029-4C0A-9EBF-5AE2886FA4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275" y="6057900"/>
            <a:ext cx="7162800" cy="3910161"/>
          </a:xfrm>
          <a:prstGeom prst="rect">
            <a:avLst/>
          </a:prstGeom>
        </p:spPr>
      </p:pic>
    </p:spTree>
    <p:extLst>
      <p:ext uri="{BB962C8B-B14F-4D97-AF65-F5344CB8AC3E}">
        <p14:creationId xmlns:p14="http://schemas.microsoft.com/office/powerpoint/2010/main" val="2543217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0F3448-D8CC-411E-A74B-CCD5F6A51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29" y="229153"/>
            <a:ext cx="8558910" cy="5017115"/>
          </a:xfrm>
          <a:prstGeom prst="rect">
            <a:avLst/>
          </a:prstGeom>
          <a:ln>
            <a:noFill/>
          </a:ln>
          <a:effectLst>
            <a:softEdge rad="112500"/>
          </a:effectLst>
        </p:spPr>
      </p:pic>
      <p:sp>
        <p:nvSpPr>
          <p:cNvPr id="2" name="AutoShape 2"/>
          <p:cNvSpPr/>
          <p:nvPr/>
        </p:nvSpPr>
        <p:spPr>
          <a:xfrm>
            <a:off x="2776016" y="5357089"/>
            <a:ext cx="12735965" cy="83355"/>
          </a:xfrm>
          <a:prstGeom prst="rect">
            <a:avLst/>
          </a:prstGeom>
          <a:solidFill>
            <a:srgbClr val="F2F0F4"/>
          </a:solidFill>
        </p:spPr>
      </p:sp>
      <p:sp>
        <p:nvSpPr>
          <p:cNvPr id="4" name="TextBox 4"/>
          <p:cNvSpPr txBox="1"/>
          <p:nvPr/>
        </p:nvSpPr>
        <p:spPr>
          <a:xfrm>
            <a:off x="9980430" y="1754497"/>
            <a:ext cx="7315199" cy="1183273"/>
          </a:xfrm>
          <a:prstGeom prst="rect">
            <a:avLst/>
          </a:prstGeom>
        </p:spPr>
        <p:txBody>
          <a:bodyPr wrap="square" lIns="0" tIns="0" rIns="0" bIns="0" rtlCol="0" anchor="t">
            <a:spAutoFit/>
          </a:bodyPr>
          <a:lstStyle/>
          <a:p>
            <a:pPr>
              <a:lnSpc>
                <a:spcPts val="9659"/>
              </a:lnSpc>
            </a:pPr>
            <a:r>
              <a:rPr lang="en-US" sz="8000" dirty="0">
                <a:solidFill>
                  <a:srgbClr val="F2F0F4"/>
                </a:solidFill>
                <a:effectLst>
                  <a:outerShdw blurRad="50800" dist="38100" dir="10800000" algn="r" rotWithShape="0">
                    <a:prstClr val="black">
                      <a:alpha val="40000"/>
                    </a:prstClr>
                  </a:outerShdw>
                </a:effectLst>
                <a:latin typeface="Avenir Ultra-Bold"/>
              </a:rPr>
              <a:t>Your Services</a:t>
            </a:r>
          </a:p>
        </p:txBody>
      </p:sp>
      <p:grpSp>
        <p:nvGrpSpPr>
          <p:cNvPr id="6" name="Group 6"/>
          <p:cNvGrpSpPr/>
          <p:nvPr/>
        </p:nvGrpSpPr>
        <p:grpSpPr>
          <a:xfrm>
            <a:off x="2512698" y="5135448"/>
            <a:ext cx="526637" cy="526637"/>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8" name="Group 8"/>
          <p:cNvGrpSpPr/>
          <p:nvPr/>
        </p:nvGrpSpPr>
        <p:grpSpPr>
          <a:xfrm>
            <a:off x="8835093" y="5135448"/>
            <a:ext cx="526637" cy="526637"/>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0" name="Group 10"/>
          <p:cNvGrpSpPr/>
          <p:nvPr/>
        </p:nvGrpSpPr>
        <p:grpSpPr>
          <a:xfrm>
            <a:off x="15157489" y="5135448"/>
            <a:ext cx="526637" cy="526637"/>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sp>
        <p:nvSpPr>
          <p:cNvPr id="15" name="TextBox 15"/>
          <p:cNvSpPr txBox="1"/>
          <p:nvPr/>
        </p:nvSpPr>
        <p:spPr>
          <a:xfrm>
            <a:off x="163137" y="2933548"/>
            <a:ext cx="6306089" cy="1946633"/>
          </a:xfrm>
          <a:prstGeom prst="rect">
            <a:avLst/>
          </a:prstGeom>
        </p:spPr>
        <p:txBody>
          <a:bodyPr lIns="50800" tIns="50800" rIns="50800" bIns="50800" rtlCol="0" anchor="ctr"/>
          <a:lstStyle/>
          <a:p>
            <a:pPr algn="ctr">
              <a:lnSpc>
                <a:spcPts val="3333"/>
              </a:lnSpc>
            </a:pPr>
            <a:endParaRPr/>
          </a:p>
        </p:txBody>
      </p:sp>
      <p:sp>
        <p:nvSpPr>
          <p:cNvPr id="17" name="TextBox 17"/>
          <p:cNvSpPr txBox="1"/>
          <p:nvPr/>
        </p:nvSpPr>
        <p:spPr>
          <a:xfrm>
            <a:off x="2081624" y="5835372"/>
            <a:ext cx="14124750" cy="615553"/>
          </a:xfrm>
          <a:prstGeom prst="rect">
            <a:avLst/>
          </a:prstGeom>
        </p:spPr>
        <p:txBody>
          <a:bodyPr wrap="square" lIns="0" tIns="0" rIns="0" bIns="0" rtlCol="0" anchor="t">
            <a:spAutoFit/>
          </a:bodyPr>
          <a:lstStyle/>
          <a:p>
            <a:pPr algn="ctr"/>
            <a:r>
              <a:rPr lang="en-US" sz="4000" spc="221" dirty="0">
                <a:solidFill>
                  <a:srgbClr val="FFFFFF"/>
                </a:solidFill>
                <a:effectLst>
                  <a:outerShdw blurRad="50800" dist="38100" dir="2700000" algn="tl" rotWithShape="0">
                    <a:prstClr val="black">
                      <a:alpha val="40000"/>
                    </a:prstClr>
                  </a:outerShdw>
                </a:effectLst>
                <a:latin typeface="Avenir Italics" panose="020B0604020202020204" charset="0"/>
              </a:rPr>
              <a:t>Reach out to the offices below. We are here to help!</a:t>
            </a:r>
          </a:p>
        </p:txBody>
      </p:sp>
      <p:sp>
        <p:nvSpPr>
          <p:cNvPr id="18" name="TextBox 18"/>
          <p:cNvSpPr txBox="1"/>
          <p:nvPr/>
        </p:nvSpPr>
        <p:spPr>
          <a:xfrm>
            <a:off x="7048903" y="7810175"/>
            <a:ext cx="4454672" cy="542456"/>
          </a:xfrm>
          <a:prstGeom prst="rect">
            <a:avLst/>
          </a:prstGeom>
        </p:spPr>
        <p:txBody>
          <a:bodyPr lIns="0" tIns="0" rIns="0" bIns="0" rtlCol="0" anchor="t">
            <a:spAutoFit/>
          </a:bodyPr>
          <a:lstStyle/>
          <a:p>
            <a:pPr algn="ctr">
              <a:lnSpc>
                <a:spcPts val="4486"/>
              </a:lnSpc>
            </a:pPr>
            <a:r>
              <a:rPr lang="en-US" sz="3505" spc="175" dirty="0">
                <a:solidFill>
                  <a:srgbClr val="FFFFFF"/>
                </a:solidFill>
                <a:effectLst>
                  <a:outerShdw blurRad="50800" dist="38100" dir="2700000" algn="tl" rotWithShape="0">
                    <a:prstClr val="black">
                      <a:alpha val="40000"/>
                    </a:prstClr>
                  </a:outerShdw>
                </a:effectLst>
                <a:latin typeface="Avenir"/>
              </a:rPr>
              <a:t>Financial Aid</a:t>
            </a:r>
          </a:p>
        </p:txBody>
      </p:sp>
      <p:sp>
        <p:nvSpPr>
          <p:cNvPr id="19" name="TextBox 19"/>
          <p:cNvSpPr txBox="1"/>
          <p:nvPr/>
        </p:nvSpPr>
        <p:spPr>
          <a:xfrm>
            <a:off x="12344400" y="7521571"/>
            <a:ext cx="4471619" cy="1119665"/>
          </a:xfrm>
          <a:prstGeom prst="rect">
            <a:avLst/>
          </a:prstGeom>
        </p:spPr>
        <p:txBody>
          <a:bodyPr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TRIO </a:t>
            </a:r>
          </a:p>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Support Services</a:t>
            </a:r>
          </a:p>
        </p:txBody>
      </p:sp>
      <p:sp>
        <p:nvSpPr>
          <p:cNvPr id="20" name="TextBox 20"/>
          <p:cNvSpPr txBox="1"/>
          <p:nvPr/>
        </p:nvSpPr>
        <p:spPr>
          <a:xfrm>
            <a:off x="1471981" y="7521571"/>
            <a:ext cx="4636427" cy="1119665"/>
          </a:xfrm>
          <a:prstGeom prst="rect">
            <a:avLst/>
          </a:prstGeom>
        </p:spPr>
        <p:txBody>
          <a:bodyPr wrap="square"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Admissions and Records</a:t>
            </a:r>
          </a:p>
        </p:txBody>
      </p:sp>
      <p:sp>
        <p:nvSpPr>
          <p:cNvPr id="21" name="AutoShape 21"/>
          <p:cNvSpPr/>
          <p:nvPr/>
        </p:nvSpPr>
        <p:spPr>
          <a:xfrm flipH="1">
            <a:off x="6781800" y="7060995"/>
            <a:ext cx="0" cy="2509622"/>
          </a:xfrm>
          <a:prstGeom prst="line">
            <a:avLst/>
          </a:prstGeom>
          <a:ln w="38100" cap="flat">
            <a:solidFill>
              <a:srgbClr val="FFFFFF"/>
            </a:solidFill>
            <a:prstDash val="sysDot"/>
            <a:headEnd type="none" w="sm" len="sm"/>
            <a:tailEnd type="none" w="sm" len="sm"/>
          </a:ln>
        </p:spPr>
      </p:sp>
      <p:sp>
        <p:nvSpPr>
          <p:cNvPr id="22" name="AutoShape 22"/>
          <p:cNvSpPr/>
          <p:nvPr/>
        </p:nvSpPr>
        <p:spPr>
          <a:xfrm flipH="1">
            <a:off x="11658600" y="6972300"/>
            <a:ext cx="0" cy="2509622"/>
          </a:xfrm>
          <a:prstGeom prst="line">
            <a:avLst/>
          </a:prstGeom>
          <a:ln w="38100" cap="flat">
            <a:solidFill>
              <a:srgbClr val="FFFFFF"/>
            </a:solidFill>
            <a:prstDash val="sysDot"/>
            <a:headEnd type="none" w="sm" len="sm"/>
            <a:tailEnd type="none" w="sm" len="sm"/>
          </a:ln>
        </p:spPr>
      </p:sp>
    </p:spTree>
    <p:extLst>
      <p:ext uri="{BB962C8B-B14F-4D97-AF65-F5344CB8AC3E}">
        <p14:creationId xmlns:p14="http://schemas.microsoft.com/office/powerpoint/2010/main" val="1795903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4"/>
          <p:cNvSpPr txBox="1"/>
          <p:nvPr/>
        </p:nvSpPr>
        <p:spPr>
          <a:xfrm>
            <a:off x="29817" y="0"/>
            <a:ext cx="7962621" cy="2961132"/>
          </a:xfrm>
          <a:prstGeom prst="rect">
            <a:avLst/>
          </a:prstGeom>
        </p:spPr>
        <p:txBody>
          <a:bodyPr lIns="0" tIns="0" rIns="0" bIns="0" rtlCol="0" anchor="t">
            <a:spAutoFit/>
          </a:bodyPr>
          <a:lstStyle/>
          <a:p>
            <a:pPr algn="r">
              <a:lnSpc>
                <a:spcPts val="11994"/>
              </a:lnSpc>
            </a:pPr>
            <a:r>
              <a:rPr lang="en-US" sz="8567" dirty="0">
                <a:solidFill>
                  <a:schemeClr val="bg1"/>
                </a:solidFill>
                <a:effectLst>
                  <a:outerShdw blurRad="50800" dist="38100" dir="2700000" algn="tl" rotWithShape="0">
                    <a:prstClr val="black">
                      <a:alpha val="40000"/>
                    </a:prstClr>
                  </a:outerShdw>
                </a:effectLst>
                <a:latin typeface="Avenir Ultra-Bold Italics"/>
              </a:rPr>
              <a:t>Admissions and Records</a:t>
            </a:r>
          </a:p>
        </p:txBody>
      </p:sp>
      <p:sp>
        <p:nvSpPr>
          <p:cNvPr id="5" name="TextBox 5"/>
          <p:cNvSpPr txBox="1"/>
          <p:nvPr/>
        </p:nvSpPr>
        <p:spPr>
          <a:xfrm>
            <a:off x="933695" y="3227832"/>
            <a:ext cx="8235481" cy="5078313"/>
          </a:xfrm>
          <a:prstGeom prst="rect">
            <a:avLst/>
          </a:prstGeom>
        </p:spPr>
        <p:txBody>
          <a:bodyPr wrap="square" lIns="0" tIns="0" rIns="0" bIns="0" rtlCol="0" anchor="t">
            <a:spAutoFit/>
          </a:bodyPr>
          <a:lstStyle/>
          <a:p>
            <a:r>
              <a:rPr lang="en-US" sz="3200" spc="70" dirty="0">
                <a:solidFill>
                  <a:schemeClr val="tx2">
                    <a:lumMod val="50000"/>
                  </a:schemeClr>
                </a:solidFill>
                <a:latin typeface="Avenir Italics" panose="020B0604020202020204" charset="0"/>
              </a:rPr>
              <a:t>The Admissions and Records staff are thrilled to welcome you to campus! </a:t>
            </a:r>
          </a:p>
          <a:p>
            <a:endParaRPr lang="en-US" sz="1050" spc="70" dirty="0">
              <a:solidFill>
                <a:schemeClr val="tx2">
                  <a:lumMod val="50000"/>
                </a:schemeClr>
              </a:solidFill>
              <a:latin typeface="Avenir Italics" panose="020B0604020202020204" charset="0"/>
            </a:endParaRPr>
          </a:p>
          <a:p>
            <a:r>
              <a:rPr lang="en-US" sz="3200" spc="70" dirty="0">
                <a:solidFill>
                  <a:schemeClr val="tx2">
                    <a:lumMod val="50000"/>
                  </a:schemeClr>
                </a:solidFill>
                <a:latin typeface="Avenir Italics" panose="020B0604020202020204" charset="0"/>
              </a:rPr>
              <a:t>We can assist you with the following:</a:t>
            </a:r>
          </a:p>
          <a:p>
            <a:endParaRPr lang="en-US" sz="3200" spc="70" dirty="0">
              <a:solidFill>
                <a:schemeClr val="tx2">
                  <a:lumMod val="50000"/>
                </a:schemeClr>
              </a:solidFill>
              <a:latin typeface="Avenir Italics" panose="020B0604020202020204" charset="0"/>
            </a:endParaRPr>
          </a:p>
          <a:p>
            <a:pPr marL="571500" indent="-571500">
              <a:buFont typeface="Arial" panose="020B0604020202020204" pitchFamily="34" charset="0"/>
              <a:buChar char="•"/>
            </a:pPr>
            <a:r>
              <a:rPr lang="en-US" sz="3200" spc="70" dirty="0">
                <a:solidFill>
                  <a:schemeClr val="tx2">
                    <a:lumMod val="50000"/>
                  </a:schemeClr>
                </a:solidFill>
                <a:latin typeface="Avenir Italics" panose="020B0604020202020204" charset="0"/>
              </a:rPr>
              <a:t>Apply to BCCC</a:t>
            </a:r>
          </a:p>
          <a:p>
            <a:endParaRPr lang="en-US" sz="1050" spc="70" dirty="0">
              <a:solidFill>
                <a:schemeClr val="tx2">
                  <a:lumMod val="50000"/>
                </a:schemeClr>
              </a:solidFill>
              <a:latin typeface="Avenir Italics" panose="020B0604020202020204" charset="0"/>
            </a:endParaRPr>
          </a:p>
          <a:p>
            <a:pPr marL="571500" indent="-571500">
              <a:buFont typeface="Arial" panose="020B0604020202020204" pitchFamily="34" charset="0"/>
              <a:buChar char="•"/>
            </a:pPr>
            <a:r>
              <a:rPr lang="en-US" sz="3200" spc="70" dirty="0">
                <a:solidFill>
                  <a:schemeClr val="tx2">
                    <a:lumMod val="50000"/>
                  </a:schemeClr>
                </a:solidFill>
                <a:latin typeface="Avenir Italics" panose="020B0604020202020204" charset="0"/>
              </a:rPr>
              <a:t>Complete Residency</a:t>
            </a:r>
          </a:p>
          <a:p>
            <a:endParaRPr lang="en-US" sz="1050" spc="70" dirty="0">
              <a:solidFill>
                <a:schemeClr val="tx2">
                  <a:lumMod val="50000"/>
                </a:schemeClr>
              </a:solidFill>
              <a:latin typeface="Avenir Italics" panose="020B0604020202020204" charset="0"/>
            </a:endParaRPr>
          </a:p>
          <a:p>
            <a:pPr marL="571500" indent="-571500">
              <a:buFont typeface="Arial" panose="020B0604020202020204" pitchFamily="34" charset="0"/>
              <a:buChar char="•"/>
            </a:pPr>
            <a:r>
              <a:rPr lang="en-US" sz="3200" spc="70" dirty="0">
                <a:solidFill>
                  <a:schemeClr val="tx2">
                    <a:lumMod val="50000"/>
                  </a:schemeClr>
                </a:solidFill>
                <a:latin typeface="Avenir Italics" panose="020B0604020202020204" charset="0"/>
              </a:rPr>
              <a:t>Changes in program of study, contact information, and residency</a:t>
            </a:r>
            <a:endParaRPr lang="en-US" sz="1050" spc="70" dirty="0">
              <a:solidFill>
                <a:schemeClr val="tx2">
                  <a:lumMod val="50000"/>
                </a:schemeClr>
              </a:solidFill>
              <a:latin typeface="Avenir Italics" panose="020B0604020202020204" charset="0"/>
            </a:endParaRPr>
          </a:p>
          <a:p>
            <a:pPr marL="571500" indent="-571500">
              <a:buFont typeface="Arial" panose="020B0604020202020204" pitchFamily="34" charset="0"/>
              <a:buChar char="•"/>
            </a:pPr>
            <a:r>
              <a:rPr lang="en-US" sz="3200" spc="70" dirty="0">
                <a:solidFill>
                  <a:schemeClr val="tx2">
                    <a:lumMod val="50000"/>
                  </a:schemeClr>
                </a:solidFill>
                <a:latin typeface="Avenir Italics" panose="020B0604020202020204" charset="0"/>
              </a:rPr>
              <a:t>Transcript Requests</a:t>
            </a:r>
            <a:endParaRPr lang="en-US" sz="3600" spc="70" dirty="0">
              <a:solidFill>
                <a:schemeClr val="bg1"/>
              </a:solidFill>
              <a:effectLst>
                <a:outerShdw blurRad="50800" dist="38100" algn="l" rotWithShape="0">
                  <a:prstClr val="black">
                    <a:alpha val="40000"/>
                  </a:prstClr>
                </a:outerShdw>
              </a:effectLst>
              <a:latin typeface="Avenir Italics" panose="020B0604020202020204" charset="0"/>
            </a:endParaRPr>
          </a:p>
        </p:txBody>
      </p:sp>
      <p:pic>
        <p:nvPicPr>
          <p:cNvPr id="8" name="Picture 7">
            <a:extLst>
              <a:ext uri="{FF2B5EF4-FFF2-40B4-BE49-F238E27FC236}">
                <a16:creationId xmlns:a16="http://schemas.microsoft.com/office/drawing/2014/main" id="{54B6FF9E-3FFC-43E2-BF1C-753C153CD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5564" y="0"/>
            <a:ext cx="7162800" cy="4775200"/>
          </a:xfrm>
          <a:prstGeom prst="rect">
            <a:avLst/>
          </a:prstGeom>
          <a:solidFill>
            <a:schemeClr val="bg1"/>
          </a:solidFill>
          <a:ln>
            <a:noFill/>
          </a:ln>
          <a:effectLst>
            <a:softEdge rad="266700"/>
          </a:effectLst>
        </p:spPr>
      </p:pic>
      <p:sp>
        <p:nvSpPr>
          <p:cNvPr id="9" name="TextBox 8">
            <a:extLst>
              <a:ext uri="{FF2B5EF4-FFF2-40B4-BE49-F238E27FC236}">
                <a16:creationId xmlns:a16="http://schemas.microsoft.com/office/drawing/2014/main" id="{BADD17E0-FB15-474D-B99C-1FFDF3B09DD7}"/>
              </a:ext>
            </a:extLst>
          </p:cNvPr>
          <p:cNvSpPr txBox="1"/>
          <p:nvPr/>
        </p:nvSpPr>
        <p:spPr>
          <a:xfrm>
            <a:off x="1524000" y="8520542"/>
            <a:ext cx="5181600" cy="1569660"/>
          </a:xfrm>
          <a:prstGeom prst="rect">
            <a:avLst/>
          </a:prstGeom>
          <a:noFill/>
        </p:spPr>
        <p:txBody>
          <a:bodyPr wrap="square" rtlCol="0">
            <a:spAutoFit/>
          </a:bodyPr>
          <a:lstStyle/>
          <a:p>
            <a:pPr algn="ctr"/>
            <a:r>
              <a:rPr lang="en-US" sz="2400" dirty="0">
                <a:solidFill>
                  <a:schemeClr val="tx2">
                    <a:lumMod val="50000"/>
                  </a:schemeClr>
                </a:solidFill>
                <a:latin typeface="Avenir" panose="020B0604020202020204" charset="0"/>
                <a:cs typeface="Arial" panose="020B0604020202020204" pitchFamily="34" charset="0"/>
              </a:rPr>
              <a:t>General Admissions</a:t>
            </a:r>
          </a:p>
          <a:p>
            <a:pPr algn="ctr"/>
            <a:r>
              <a:rPr lang="en-US" sz="2400" dirty="0">
                <a:solidFill>
                  <a:schemeClr val="tx2">
                    <a:lumMod val="50000"/>
                  </a:schemeClr>
                </a:solidFill>
                <a:latin typeface="Avenir" panose="020B0604020202020204" charset="0"/>
                <a:cs typeface="Arial" panose="020B0604020202020204" pitchFamily="34" charset="0"/>
              </a:rPr>
              <a:t>(252) 940-6237</a:t>
            </a:r>
          </a:p>
          <a:p>
            <a:pPr algn="ctr"/>
            <a:r>
              <a:rPr lang="en-US" sz="2400" dirty="0">
                <a:solidFill>
                  <a:schemeClr val="tx2">
                    <a:lumMod val="50000"/>
                  </a:schemeClr>
                </a:solidFill>
                <a:latin typeface="Avenir" panose="020B0604020202020204" charset="0"/>
                <a:cs typeface="Arial" panose="020B0604020202020204" pitchFamily="34" charset="0"/>
                <a:hlinkClick r:id="rId4">
                  <a:extLst>
                    <a:ext uri="{A12FA001-AC4F-418D-AE19-62706E023703}">
                      <ahyp:hlinkClr xmlns:ahyp="http://schemas.microsoft.com/office/drawing/2018/hyperlinkcolor" val="tx"/>
                    </a:ext>
                  </a:extLst>
                </a:hlinkClick>
              </a:rPr>
              <a:t>Admissions@Beaufortccc.edu</a:t>
            </a:r>
            <a:endParaRPr lang="en-US" sz="2400" dirty="0">
              <a:solidFill>
                <a:schemeClr val="tx2">
                  <a:lumMod val="50000"/>
                </a:schemeClr>
              </a:solidFill>
              <a:latin typeface="Avenir" panose="020B0604020202020204" charset="0"/>
              <a:cs typeface="Arial" panose="020B0604020202020204" pitchFamily="34" charset="0"/>
            </a:endParaRPr>
          </a:p>
          <a:p>
            <a:pPr algn="ctr"/>
            <a:r>
              <a:rPr lang="en-US" sz="2400" dirty="0">
                <a:solidFill>
                  <a:schemeClr val="tx2">
                    <a:lumMod val="50000"/>
                  </a:schemeClr>
                </a:solidFill>
                <a:latin typeface="Avenir" panose="020B0604020202020204" charset="0"/>
                <a:cs typeface="Arial" panose="020B0604020202020204" pitchFamily="34" charset="0"/>
              </a:rPr>
              <a:t>Building 9</a:t>
            </a:r>
            <a:endParaRPr lang="en-US" sz="2000" dirty="0">
              <a:solidFill>
                <a:schemeClr val="tx2">
                  <a:lumMod val="50000"/>
                </a:schemeClr>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9231B193-3F50-42E4-BF3D-80745E6FBFDB}"/>
              </a:ext>
            </a:extLst>
          </p:cNvPr>
          <p:cNvSpPr/>
          <p:nvPr/>
        </p:nvSpPr>
        <p:spPr>
          <a:xfrm>
            <a:off x="11201400" y="8705207"/>
            <a:ext cx="5892410" cy="1200329"/>
          </a:xfrm>
          <a:prstGeom prst="rect">
            <a:avLst/>
          </a:prstGeom>
        </p:spPr>
        <p:txBody>
          <a:bodyPr wrap="square">
            <a:spAutoFit/>
          </a:bodyPr>
          <a:lstStyle/>
          <a:p>
            <a:pPr algn="ctr"/>
            <a:r>
              <a:rPr lang="en-US" sz="2400" dirty="0">
                <a:solidFill>
                  <a:schemeClr val="tx2">
                    <a:lumMod val="50000"/>
                  </a:schemeClr>
                </a:solidFill>
                <a:latin typeface="Avenir" panose="020B0604020202020204" charset="0"/>
                <a:cs typeface="Arial" panose="020B0604020202020204" pitchFamily="34" charset="0"/>
              </a:rPr>
              <a:t>Allied Health Admissions Coordinator</a:t>
            </a:r>
          </a:p>
          <a:p>
            <a:pPr algn="ctr"/>
            <a:r>
              <a:rPr lang="en-US" sz="2400" dirty="0">
                <a:solidFill>
                  <a:schemeClr val="tx2">
                    <a:lumMod val="50000"/>
                  </a:schemeClr>
                </a:solidFill>
                <a:latin typeface="Avenir" panose="020B0604020202020204" charset="0"/>
                <a:cs typeface="Arial" panose="020B0604020202020204" pitchFamily="34" charset="0"/>
              </a:rPr>
              <a:t>(252) 940-6431</a:t>
            </a:r>
          </a:p>
          <a:p>
            <a:pPr algn="ctr"/>
            <a:r>
              <a:rPr lang="en-US" sz="2400" dirty="0">
                <a:solidFill>
                  <a:schemeClr val="tx2">
                    <a:lumMod val="50000"/>
                  </a:schemeClr>
                </a:solidFill>
                <a:latin typeface="Avenir" panose="020B0604020202020204" charset="0"/>
                <a:cs typeface="Arial" panose="020B0604020202020204" pitchFamily="34" charset="0"/>
              </a:rPr>
              <a:t>Building 3</a:t>
            </a:r>
          </a:p>
        </p:txBody>
      </p:sp>
      <p:pic>
        <p:nvPicPr>
          <p:cNvPr id="11" name="Picture 10">
            <a:extLst>
              <a:ext uri="{FF2B5EF4-FFF2-40B4-BE49-F238E27FC236}">
                <a16:creationId xmlns:a16="http://schemas.microsoft.com/office/drawing/2014/main" id="{86D38E29-7580-4DB3-A5F2-5115C968E5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8136" y="266701"/>
            <a:ext cx="1603671" cy="1371600"/>
          </a:xfrm>
          <a:prstGeom prst="rect">
            <a:avLst/>
          </a:prstGeom>
        </p:spPr>
      </p:pic>
      <p:sp>
        <p:nvSpPr>
          <p:cNvPr id="12" name="TextBox 11">
            <a:extLst>
              <a:ext uri="{FF2B5EF4-FFF2-40B4-BE49-F238E27FC236}">
                <a16:creationId xmlns:a16="http://schemas.microsoft.com/office/drawing/2014/main" id="{0701A74D-7050-4CDA-8FDE-8A9693D4ED67}"/>
              </a:ext>
            </a:extLst>
          </p:cNvPr>
          <p:cNvSpPr txBox="1"/>
          <p:nvPr/>
        </p:nvSpPr>
        <p:spPr>
          <a:xfrm>
            <a:off x="10668000" y="4704113"/>
            <a:ext cx="7162800" cy="3816429"/>
          </a:xfrm>
          <a:prstGeom prst="rect">
            <a:avLst/>
          </a:prstGeom>
          <a:noFill/>
        </p:spPr>
        <p:txBody>
          <a:bodyPr wrap="square" rtlCol="0">
            <a:spAutoFit/>
          </a:bodyPr>
          <a:lstStyle/>
          <a:p>
            <a:r>
              <a:rPr lang="en-US" sz="2800" dirty="0">
                <a:solidFill>
                  <a:schemeClr val="tx2">
                    <a:lumMod val="50000"/>
                  </a:schemeClr>
                </a:solidFill>
                <a:latin typeface="Avenir" panose="020B0604020202020204" charset="0"/>
                <a:cs typeface="Arial" panose="020B0604020202020204" pitchFamily="34" charset="0"/>
              </a:rPr>
              <a:t>Allied Health programs have a </a:t>
            </a:r>
            <a:r>
              <a:rPr lang="en-US" sz="2800" u="sng" dirty="0">
                <a:solidFill>
                  <a:schemeClr val="tx2">
                    <a:lumMod val="50000"/>
                  </a:schemeClr>
                </a:solidFill>
                <a:latin typeface="Avenir" panose="020B0604020202020204" charset="0"/>
                <a:cs typeface="Arial" panose="020B0604020202020204" pitchFamily="34" charset="0"/>
              </a:rPr>
              <a:t>separate,</a:t>
            </a:r>
            <a:r>
              <a:rPr lang="en-US" sz="2800" dirty="0">
                <a:solidFill>
                  <a:schemeClr val="tx2">
                    <a:lumMod val="50000"/>
                  </a:schemeClr>
                </a:solidFill>
                <a:latin typeface="Avenir" panose="020B0604020202020204" charset="0"/>
                <a:cs typeface="Arial" panose="020B0604020202020204" pitchFamily="34" charset="0"/>
              </a:rPr>
              <a:t> competitive admissions process and application. Check the </a:t>
            </a:r>
            <a:r>
              <a:rPr lang="en-US" sz="2800" dirty="0">
                <a:solidFill>
                  <a:schemeClr val="bg1"/>
                </a:solidFill>
                <a:latin typeface="Avenir" panose="020B0604020202020204" charset="0"/>
                <a:cs typeface="Arial" panose="020B0604020202020204" pitchFamily="34" charset="0"/>
                <a:hlinkClick r:id="rId6">
                  <a:extLst>
                    <a:ext uri="{A12FA001-AC4F-418D-AE19-62706E023703}">
                      <ahyp:hlinkClr xmlns:ahyp="http://schemas.microsoft.com/office/drawing/2018/hyperlinkcolor" val="tx"/>
                    </a:ext>
                  </a:extLst>
                </a:hlinkClick>
              </a:rPr>
              <a:t>Allied Health page</a:t>
            </a:r>
            <a:r>
              <a:rPr lang="en-US" sz="2800" dirty="0">
                <a:solidFill>
                  <a:schemeClr val="bg1"/>
                </a:solidFill>
                <a:latin typeface="Avenir" panose="020B0604020202020204" charset="0"/>
                <a:cs typeface="Arial" panose="020B0604020202020204" pitchFamily="34" charset="0"/>
              </a:rPr>
              <a:t> </a:t>
            </a:r>
            <a:r>
              <a:rPr lang="en-US" sz="2800" dirty="0">
                <a:solidFill>
                  <a:schemeClr val="tx2">
                    <a:lumMod val="50000"/>
                  </a:schemeClr>
                </a:solidFill>
                <a:latin typeface="Avenir" panose="020B0604020202020204" charset="0"/>
                <a:cs typeface="Arial" panose="020B0604020202020204" pitchFamily="34" charset="0"/>
              </a:rPr>
              <a:t>for deadlines, admission testing information, and prerequisite course requirements.</a:t>
            </a:r>
          </a:p>
          <a:p>
            <a:endParaRPr lang="en-US" sz="1600" dirty="0">
              <a:solidFill>
                <a:schemeClr val="tx2">
                  <a:lumMod val="50000"/>
                </a:schemeClr>
              </a:solidFill>
              <a:latin typeface="Avenir" panose="020B0604020202020204" charset="0"/>
              <a:cs typeface="Arial" panose="020B0604020202020204" pitchFamily="34" charset="0"/>
            </a:endParaRPr>
          </a:p>
          <a:p>
            <a:r>
              <a:rPr lang="en-US" sz="2800" dirty="0">
                <a:solidFill>
                  <a:schemeClr val="tx2">
                    <a:lumMod val="50000"/>
                  </a:schemeClr>
                </a:solidFill>
                <a:latin typeface="Avenir" panose="020B0604020202020204" charset="0"/>
                <a:cs typeface="Arial" panose="020B0604020202020204" pitchFamily="34" charset="0"/>
              </a:rPr>
              <a:t>For information on allied health programs, contact our Allied Health Coordinator.  </a:t>
            </a:r>
          </a:p>
        </p:txBody>
      </p:sp>
    </p:spTree>
    <p:extLst>
      <p:ext uri="{BB962C8B-B14F-4D97-AF65-F5344CB8AC3E}">
        <p14:creationId xmlns:p14="http://schemas.microsoft.com/office/powerpoint/2010/main" val="3248795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01145" y="3507382"/>
            <a:ext cx="4467056" cy="6513968"/>
          </a:xfrm>
          <a:prstGeom prst="rect">
            <a:avLst/>
          </a:prstGeom>
          <a:solidFill>
            <a:srgbClr val="005B8B"/>
          </a:solidFill>
        </p:spPr>
      </p:sp>
      <p:sp>
        <p:nvSpPr>
          <p:cNvPr id="3" name="Freeform 3"/>
          <p:cNvSpPr/>
          <p:nvPr/>
        </p:nvSpPr>
        <p:spPr>
          <a:xfrm rot="10800000" flipH="1" flipV="1">
            <a:off x="1701142" y="3431999"/>
            <a:ext cx="4467056" cy="4467056"/>
          </a:xfrm>
          <a:custGeom>
            <a:avLst/>
            <a:gdLst/>
            <a:ahLst/>
            <a:cxnLst/>
            <a:rect l="l" t="t" r="r" b="b"/>
            <a:pathLst>
              <a:path w="4467056" h="4467056">
                <a:moveTo>
                  <a:pt x="4467056" y="4467055"/>
                </a:moveTo>
                <a:lnTo>
                  <a:pt x="0" y="4467055"/>
                </a:lnTo>
                <a:lnTo>
                  <a:pt x="0" y="0"/>
                </a:lnTo>
                <a:lnTo>
                  <a:pt x="4467056" y="0"/>
                </a:lnTo>
                <a:lnTo>
                  <a:pt x="4467056" y="4467055"/>
                </a:lnTo>
                <a:close/>
              </a:path>
            </a:pathLst>
          </a:custGeom>
          <a:blipFill>
            <a:blip r:embed="rId2">
              <a:extLst>
                <a:ext uri="{96DAC541-7B7A-43D3-8B79-37D633B846F1}">
                  <asvg:svgBlip xmlns:asvg="http://schemas.microsoft.com/office/drawing/2016/SVG/main" r:embed="rId3"/>
                </a:ext>
              </a:extLst>
            </a:blip>
            <a:stretch>
              <a:fillRect/>
            </a:stretch>
          </a:blipFill>
          <a:effectLst>
            <a:softEdge rad="482600"/>
          </a:effectLst>
        </p:spPr>
      </p:sp>
      <p:sp>
        <p:nvSpPr>
          <p:cNvPr id="4" name="TextBox 4"/>
          <p:cNvSpPr txBox="1"/>
          <p:nvPr/>
        </p:nvSpPr>
        <p:spPr>
          <a:xfrm>
            <a:off x="2023884" y="4419577"/>
            <a:ext cx="3821575" cy="2491901"/>
          </a:xfrm>
          <a:prstGeom prst="rect">
            <a:avLst/>
          </a:prstGeom>
        </p:spPr>
        <p:txBody>
          <a:bodyPr lIns="0" tIns="0" rIns="0" bIns="0" rtlCol="0" anchor="t">
            <a:spAutoFit/>
          </a:bodyPr>
          <a:lstStyle/>
          <a:p>
            <a:pPr algn="ctr">
              <a:lnSpc>
                <a:spcPts val="10079"/>
              </a:lnSpc>
            </a:pPr>
            <a:r>
              <a:rPr lang="en-US" sz="7199" dirty="0">
                <a:solidFill>
                  <a:srgbClr val="F2F0F4"/>
                </a:solidFill>
                <a:effectLst>
                  <a:outerShdw blurRad="50800" dist="38100" dir="2700000" algn="tl" rotWithShape="0">
                    <a:prstClr val="black">
                      <a:alpha val="40000"/>
                    </a:prstClr>
                  </a:outerShdw>
                </a:effectLst>
                <a:latin typeface="Avenir Ultra-Bold"/>
              </a:rPr>
              <a:t>Financial Aid</a:t>
            </a:r>
          </a:p>
        </p:txBody>
      </p:sp>
      <p:sp>
        <p:nvSpPr>
          <p:cNvPr id="6" name="TextBox 6"/>
          <p:cNvSpPr txBox="1"/>
          <p:nvPr/>
        </p:nvSpPr>
        <p:spPr>
          <a:xfrm>
            <a:off x="7680553" y="3635233"/>
            <a:ext cx="10640577" cy="635367"/>
          </a:xfrm>
          <a:prstGeom prst="rect">
            <a:avLst/>
          </a:prstGeom>
        </p:spPr>
        <p:txBody>
          <a:bodyPr lIns="0" tIns="0" rIns="0" bIns="0" rtlCol="0" anchor="t">
            <a:spAutoFit/>
          </a:bodyPr>
          <a:lstStyle/>
          <a:p>
            <a:pPr>
              <a:lnSpc>
                <a:spcPts val="5507"/>
              </a:lnSpc>
            </a:pPr>
            <a:r>
              <a:rPr lang="en-US" sz="3399" spc="305" dirty="0">
                <a:solidFill>
                  <a:srgbClr val="005B8B"/>
                </a:solidFill>
                <a:latin typeface="Avenir Bold"/>
              </a:rPr>
              <a:t>Free Application for Federal Student Aid</a:t>
            </a:r>
          </a:p>
        </p:txBody>
      </p:sp>
      <p:sp>
        <p:nvSpPr>
          <p:cNvPr id="7" name="AutoShape 7"/>
          <p:cNvSpPr/>
          <p:nvPr/>
        </p:nvSpPr>
        <p:spPr>
          <a:xfrm>
            <a:off x="7724415" y="3314700"/>
            <a:ext cx="10079834" cy="0"/>
          </a:xfrm>
          <a:prstGeom prst="line">
            <a:avLst/>
          </a:prstGeom>
          <a:ln w="95250" cap="rnd">
            <a:solidFill>
              <a:srgbClr val="005B8B"/>
            </a:solidFill>
            <a:prstDash val="solid"/>
            <a:headEnd type="none" w="sm" len="sm"/>
            <a:tailEnd type="none" w="sm" len="sm"/>
          </a:ln>
        </p:spPr>
      </p:sp>
      <p:sp>
        <p:nvSpPr>
          <p:cNvPr id="11" name="TextBox 11"/>
          <p:cNvSpPr txBox="1"/>
          <p:nvPr/>
        </p:nvSpPr>
        <p:spPr>
          <a:xfrm>
            <a:off x="9165871" y="6901614"/>
            <a:ext cx="6306089" cy="3119746"/>
          </a:xfrm>
          <a:prstGeom prst="rect">
            <a:avLst/>
          </a:prstGeom>
        </p:spPr>
        <p:txBody>
          <a:bodyPr lIns="50800" tIns="50800" rIns="50800" bIns="50800" rtlCol="0" anchor="ctr"/>
          <a:lstStyle/>
          <a:p>
            <a:pPr algn="ctr">
              <a:lnSpc>
                <a:spcPts val="3333"/>
              </a:lnSpc>
            </a:pPr>
            <a:endParaRPr/>
          </a:p>
        </p:txBody>
      </p:sp>
      <p:sp>
        <p:nvSpPr>
          <p:cNvPr id="13" name="TextBox 13"/>
          <p:cNvSpPr txBox="1"/>
          <p:nvPr/>
        </p:nvSpPr>
        <p:spPr>
          <a:xfrm>
            <a:off x="7338105" y="4424291"/>
            <a:ext cx="10640577" cy="6017032"/>
          </a:xfrm>
          <a:prstGeom prst="rect">
            <a:avLst/>
          </a:prstGeom>
        </p:spPr>
        <p:txBody>
          <a:bodyPr wrap="square" lIns="0" tIns="0" rIns="0" bIns="0" rtlCol="0" anchor="t">
            <a:spAutoFit/>
          </a:bodyPr>
          <a:lstStyle/>
          <a:p>
            <a:pPr marL="734058" lvl="1" indent="-367029">
              <a:buFont typeface="Arial"/>
              <a:buChar char="•"/>
            </a:pPr>
            <a:r>
              <a:rPr lang="en-US" sz="2800" spc="305" dirty="0">
                <a:solidFill>
                  <a:schemeClr val="accent1">
                    <a:lumMod val="75000"/>
                  </a:schemeClr>
                </a:solidFill>
                <a:latin typeface="Avenir" panose="020B0604020202020204" charset="0"/>
                <a:cs typeface="Arial" panose="020B0604020202020204" pitchFamily="34" charset="0"/>
              </a:rPr>
              <a:t>Visit studentaid.gov and complete your FAFSA by June 1</a:t>
            </a:r>
            <a:r>
              <a:rPr lang="en-US" sz="2800" spc="305" baseline="30000" dirty="0">
                <a:solidFill>
                  <a:schemeClr val="accent1">
                    <a:lumMod val="75000"/>
                  </a:schemeClr>
                </a:solidFill>
                <a:latin typeface="Avenir" panose="020B0604020202020204" charset="0"/>
                <a:cs typeface="Arial" panose="020B0604020202020204" pitchFamily="34" charset="0"/>
              </a:rPr>
              <a:t>st</a:t>
            </a:r>
            <a:r>
              <a:rPr lang="en-US" sz="2800" spc="305" dirty="0">
                <a:solidFill>
                  <a:schemeClr val="accent1">
                    <a:lumMod val="75000"/>
                  </a:schemeClr>
                </a:solidFill>
                <a:latin typeface="Avenir" panose="020B0604020202020204" charset="0"/>
                <a:cs typeface="Arial" panose="020B0604020202020204" pitchFamily="34" charset="0"/>
              </a:rPr>
              <a:t>.</a:t>
            </a:r>
          </a:p>
          <a:p>
            <a:pPr marL="367029" lvl="1"/>
            <a:endParaRPr lang="en-US" sz="900" spc="305" dirty="0">
              <a:solidFill>
                <a:schemeClr val="accent1">
                  <a:lumMod val="75000"/>
                </a:schemeClr>
              </a:solidFill>
              <a:latin typeface="Avenir" panose="020B0604020202020204" charset="0"/>
              <a:cs typeface="Arial" panose="020B0604020202020204" pitchFamily="34" charset="0"/>
            </a:endParaRPr>
          </a:p>
          <a:p>
            <a:pPr marL="734058" lvl="1" indent="-367029">
              <a:buFont typeface="Arial"/>
              <a:buChar char="•"/>
            </a:pPr>
            <a:r>
              <a:rPr lang="en-US" sz="2800" spc="305" dirty="0">
                <a:solidFill>
                  <a:schemeClr val="accent1">
                    <a:lumMod val="75000"/>
                  </a:schemeClr>
                </a:solidFill>
                <a:latin typeface="Avenir" panose="020B0604020202020204" charset="0"/>
                <a:cs typeface="Arial" panose="020B0604020202020204" pitchFamily="34" charset="0"/>
              </a:rPr>
              <a:t>Keep an eye on the financial aid checklist in Self Service to ensure you’ve completed all requirements.</a:t>
            </a:r>
          </a:p>
          <a:p>
            <a:pPr marL="367029" lvl="1"/>
            <a:endParaRPr lang="en-US" sz="900" spc="305" dirty="0">
              <a:solidFill>
                <a:schemeClr val="accent1">
                  <a:lumMod val="75000"/>
                </a:schemeClr>
              </a:solidFill>
              <a:latin typeface="Avenir" panose="020B0604020202020204" charset="0"/>
              <a:cs typeface="Arial" panose="020B0604020202020204" pitchFamily="34" charset="0"/>
            </a:endParaRPr>
          </a:p>
          <a:p>
            <a:pPr marL="734058" lvl="1" indent="-367029">
              <a:buFont typeface="Arial"/>
              <a:buChar char="•"/>
            </a:pPr>
            <a:r>
              <a:rPr lang="en-US" sz="2800" spc="305" dirty="0">
                <a:solidFill>
                  <a:schemeClr val="accent1">
                    <a:lumMod val="75000"/>
                  </a:schemeClr>
                </a:solidFill>
                <a:latin typeface="Avenir" panose="020B0604020202020204" charset="0"/>
                <a:cs typeface="Arial" panose="020B0604020202020204" pitchFamily="34" charset="0"/>
              </a:rPr>
              <a:t>Check your BCCC email daily for updates.</a:t>
            </a:r>
          </a:p>
          <a:p>
            <a:pPr marL="367029" lvl="1"/>
            <a:endParaRPr lang="en-US" sz="900" spc="305" dirty="0">
              <a:solidFill>
                <a:schemeClr val="accent1">
                  <a:lumMod val="75000"/>
                </a:schemeClr>
              </a:solidFill>
              <a:latin typeface="Avenir" panose="020B0604020202020204" charset="0"/>
              <a:cs typeface="Arial" panose="020B0604020202020204" pitchFamily="34" charset="0"/>
            </a:endParaRPr>
          </a:p>
          <a:p>
            <a:pPr marL="734058" lvl="1" indent="-367029">
              <a:buFont typeface="Arial"/>
              <a:buChar char="•"/>
            </a:pPr>
            <a:r>
              <a:rPr lang="en-US" sz="2800" spc="122" dirty="0">
                <a:solidFill>
                  <a:schemeClr val="accent1">
                    <a:lumMod val="75000"/>
                  </a:schemeClr>
                </a:solidFill>
                <a:latin typeface="Avenir" panose="020B0604020202020204" charset="0"/>
                <a:cs typeface="Arial" panose="020B0604020202020204" pitchFamily="34" charset="0"/>
              </a:rPr>
              <a:t>NOTE: Even if you do not think you qualify for need-based funding, complete the FAFSA anyway because it is required for most scholarships and grants, including Beaufort Promise!</a:t>
            </a:r>
          </a:p>
          <a:p>
            <a:pPr marL="367029" lvl="1"/>
            <a:endParaRPr lang="en-US" sz="2800" spc="122" dirty="0">
              <a:solidFill>
                <a:schemeClr val="accent1">
                  <a:lumMod val="75000"/>
                </a:schemeClr>
              </a:solidFill>
              <a:latin typeface="Avenir" panose="020B0604020202020204" charset="0"/>
              <a:cs typeface="Arial" panose="020B0604020202020204" pitchFamily="34" charset="0"/>
            </a:endParaRPr>
          </a:p>
          <a:p>
            <a:pPr marL="367029" lvl="1"/>
            <a:r>
              <a:rPr lang="en-US" sz="2800" b="1" spc="122" dirty="0">
                <a:solidFill>
                  <a:schemeClr val="accent1">
                    <a:lumMod val="75000"/>
                  </a:schemeClr>
                </a:solidFill>
                <a:latin typeface="Avenir" panose="020B0604020202020204" charset="0"/>
                <a:cs typeface="Arial" panose="020B0604020202020204" pitchFamily="34" charset="0"/>
              </a:rPr>
              <a:t>   BCCC FAFSA School Code: 008545</a:t>
            </a:r>
          </a:p>
          <a:p>
            <a:pPr marL="734058" lvl="1" indent="-367029">
              <a:buFont typeface="Arial"/>
              <a:buChar char="•"/>
            </a:pPr>
            <a:endParaRPr lang="en-US" sz="2800" spc="305" dirty="0">
              <a:solidFill>
                <a:srgbClr val="005B8B"/>
              </a:solidFill>
              <a:latin typeface="Arial" panose="020B0604020202020204" pitchFamily="34" charset="0"/>
              <a:cs typeface="Arial" panose="020B0604020202020204" pitchFamily="34" charset="0"/>
            </a:endParaRPr>
          </a:p>
        </p:txBody>
      </p:sp>
      <p:sp>
        <p:nvSpPr>
          <p:cNvPr id="15" name="TextBox 13">
            <a:extLst>
              <a:ext uri="{FF2B5EF4-FFF2-40B4-BE49-F238E27FC236}">
                <a16:creationId xmlns:a16="http://schemas.microsoft.com/office/drawing/2014/main" id="{D9A16435-D6A2-4A79-BE25-B2FDE49221FC}"/>
              </a:ext>
            </a:extLst>
          </p:cNvPr>
          <p:cNvSpPr txBox="1"/>
          <p:nvPr/>
        </p:nvSpPr>
        <p:spPr>
          <a:xfrm>
            <a:off x="7543356" y="1024287"/>
            <a:ext cx="10441952" cy="2039789"/>
          </a:xfrm>
          <a:prstGeom prst="rect">
            <a:avLst/>
          </a:prstGeom>
        </p:spPr>
        <p:txBody>
          <a:bodyPr wrap="square" lIns="0" tIns="0" rIns="0" bIns="0" rtlCol="0" anchor="t">
            <a:spAutoFit/>
          </a:bodyPr>
          <a:lstStyle/>
          <a:p>
            <a:pPr marL="367029" lvl="1">
              <a:lnSpc>
                <a:spcPts val="5507"/>
              </a:lnSpc>
            </a:pPr>
            <a:r>
              <a:rPr lang="en-US" sz="3200" dirty="0">
                <a:solidFill>
                  <a:srgbClr val="005B8B"/>
                </a:solidFill>
                <a:latin typeface="Avenir" panose="020B0604020202020204" charset="0"/>
              </a:rPr>
              <a:t>Need help paying for college? Make sure to fill out your </a:t>
            </a:r>
            <a:r>
              <a:rPr lang="en-US" sz="3200" b="1" dirty="0">
                <a:solidFill>
                  <a:srgbClr val="005B8B"/>
                </a:solidFill>
                <a:latin typeface="Avenir" panose="020B0604020202020204" charset="0"/>
              </a:rPr>
              <a:t>FAFSA</a:t>
            </a:r>
            <a:r>
              <a:rPr lang="en-US" sz="3200" dirty="0">
                <a:solidFill>
                  <a:srgbClr val="005B8B"/>
                </a:solidFill>
                <a:latin typeface="Avenir" panose="020B0604020202020204" charset="0"/>
              </a:rPr>
              <a:t> every year! This application helps us determine the financial aid available to you.</a:t>
            </a:r>
            <a:endParaRPr lang="en-US" sz="3200" spc="305" dirty="0">
              <a:solidFill>
                <a:srgbClr val="005B8B"/>
              </a:solidFill>
              <a:latin typeface="Avenir" panose="020B0604020202020204" charset="0"/>
              <a:cs typeface="Arial" panose="020B0604020202020204" pitchFamily="34" charset="0"/>
            </a:endParaRPr>
          </a:p>
        </p:txBody>
      </p:sp>
      <p:pic>
        <p:nvPicPr>
          <p:cNvPr id="16" name="Picture 15">
            <a:extLst>
              <a:ext uri="{FF2B5EF4-FFF2-40B4-BE49-F238E27FC236}">
                <a16:creationId xmlns:a16="http://schemas.microsoft.com/office/drawing/2014/main" id="{C74B41A7-28B0-481F-BD4F-EBF1397D14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20" y="714323"/>
            <a:ext cx="6643726" cy="2322660"/>
          </a:xfrm>
          <a:prstGeom prst="rect">
            <a:avLst/>
          </a:prstGeom>
        </p:spPr>
      </p:pic>
      <p:sp>
        <p:nvSpPr>
          <p:cNvPr id="5" name="Rectangle 4">
            <a:extLst>
              <a:ext uri="{FF2B5EF4-FFF2-40B4-BE49-F238E27FC236}">
                <a16:creationId xmlns:a16="http://schemas.microsoft.com/office/drawing/2014/main" id="{D8B1B9DB-2872-4255-8EC6-F6120A5CB9A2}"/>
              </a:ext>
            </a:extLst>
          </p:cNvPr>
          <p:cNvSpPr/>
          <p:nvPr/>
        </p:nvSpPr>
        <p:spPr>
          <a:xfrm>
            <a:off x="1877271" y="7457887"/>
            <a:ext cx="4114799" cy="2308324"/>
          </a:xfrm>
          <a:prstGeom prst="rect">
            <a:avLst/>
          </a:prstGeom>
        </p:spPr>
        <p:txBody>
          <a:bodyPr wrap="square">
            <a:spAutoFit/>
          </a:bodyPr>
          <a:lstStyle/>
          <a:p>
            <a:pPr algn="ctr"/>
            <a:r>
              <a:rPr lang="en-US" sz="2400" b="1" dirty="0">
                <a:solidFill>
                  <a:schemeClr val="bg1"/>
                </a:solidFill>
                <a:latin typeface="Avenir" panose="020B0604020202020204" charset="0"/>
                <a:cs typeface="Arial" panose="020B0604020202020204" pitchFamily="34" charset="0"/>
              </a:rPr>
              <a:t>Financial Aid Office</a:t>
            </a:r>
            <a:br>
              <a:rPr lang="en-US" sz="2400" dirty="0">
                <a:solidFill>
                  <a:schemeClr val="bg1"/>
                </a:solidFill>
                <a:latin typeface="Avenir" panose="020B0604020202020204" charset="0"/>
                <a:cs typeface="Arial" panose="020B0604020202020204" pitchFamily="34" charset="0"/>
              </a:rPr>
            </a:br>
            <a:r>
              <a:rPr lang="en-US" sz="2400" b="1" dirty="0">
                <a:solidFill>
                  <a:schemeClr val="bg1"/>
                </a:solidFill>
                <a:latin typeface="Avenir" panose="020B0604020202020204" charset="0"/>
                <a:cs typeface="Arial" panose="020B0604020202020204" pitchFamily="34" charset="0"/>
              </a:rPr>
              <a:t>Building 9</a:t>
            </a:r>
            <a:br>
              <a:rPr lang="en-US" sz="2400" dirty="0">
                <a:solidFill>
                  <a:schemeClr val="bg1"/>
                </a:solidFill>
                <a:latin typeface="Avenir" panose="020B0604020202020204" charset="0"/>
                <a:cs typeface="Arial" panose="020B0604020202020204" pitchFamily="34" charset="0"/>
              </a:rPr>
            </a:br>
            <a:r>
              <a:rPr lang="en-US" sz="2400" dirty="0">
                <a:solidFill>
                  <a:schemeClr val="bg1"/>
                </a:solidFill>
                <a:latin typeface="Avenir" panose="020B0604020202020204" charset="0"/>
                <a:cs typeface="Arial" panose="020B0604020202020204" pitchFamily="34" charset="0"/>
              </a:rPr>
              <a:t>(</a:t>
            </a:r>
            <a:r>
              <a:rPr lang="en-US" sz="2400" b="1" dirty="0">
                <a:solidFill>
                  <a:schemeClr val="bg1"/>
                </a:solidFill>
                <a:latin typeface="Avenir" panose="020B0604020202020204" charset="0"/>
                <a:cs typeface="Arial" panose="020B0604020202020204" pitchFamily="34" charset="0"/>
              </a:rPr>
              <a:t>252) 940-6222</a:t>
            </a:r>
            <a:br>
              <a:rPr lang="en-US" sz="2400" dirty="0">
                <a:solidFill>
                  <a:schemeClr val="bg1"/>
                </a:solidFill>
                <a:latin typeface="Avenir" panose="020B0604020202020204" charset="0"/>
                <a:cs typeface="Arial" panose="020B0604020202020204" pitchFamily="34" charset="0"/>
              </a:rPr>
            </a:br>
            <a:r>
              <a:rPr lang="en-US" sz="2400" b="1" u="sng" dirty="0">
                <a:solidFill>
                  <a:schemeClr val="bg1"/>
                </a:solidFill>
                <a:latin typeface="Avenir" panose="020B0604020202020204" charset="0"/>
                <a:cs typeface="Arial" panose="020B0604020202020204" pitchFamily="34" charset="0"/>
              </a:rPr>
              <a:t>F</a:t>
            </a:r>
            <a:r>
              <a:rPr lang="en-US" sz="2400" b="1" dirty="0">
                <a:solidFill>
                  <a:schemeClr val="bg1"/>
                </a:solidFill>
                <a:latin typeface="Avenir" panose="020B0604020202020204" charset="0"/>
                <a:cs typeface="Arial" panose="020B0604020202020204" pitchFamily="34" charset="0"/>
                <a:hlinkClick r:id="rId5">
                  <a:extLst>
                    <a:ext uri="{A12FA001-AC4F-418D-AE19-62706E023703}">
                      <ahyp:hlinkClr xmlns:ahyp="http://schemas.microsoft.com/office/drawing/2018/hyperlinkcolor" val="tx"/>
                    </a:ext>
                  </a:extLst>
                </a:hlinkClick>
              </a:rPr>
              <a:t>inaid@Beaufortccc.edu</a:t>
            </a:r>
            <a:endParaRPr lang="en-US" sz="2400" b="1" dirty="0">
              <a:solidFill>
                <a:schemeClr val="bg1"/>
              </a:solidFill>
              <a:latin typeface="Avenir" panose="020B0604020202020204" charset="0"/>
              <a:cs typeface="Arial" panose="020B0604020202020204" pitchFamily="34" charset="0"/>
            </a:endParaRPr>
          </a:p>
          <a:p>
            <a:pPr algn="ctr"/>
            <a:endParaRPr lang="en-US" sz="2400" b="1" dirty="0">
              <a:solidFill>
                <a:schemeClr val="bg1"/>
              </a:solidFill>
              <a:latin typeface="Avenir" panose="020B0604020202020204" charset="0"/>
              <a:cs typeface="Arial" panose="020B0604020202020204" pitchFamily="34" charset="0"/>
            </a:endParaRPr>
          </a:p>
          <a:p>
            <a:pPr algn="ctr"/>
            <a:r>
              <a:rPr lang="en-US" sz="2400" b="1" dirty="0">
                <a:solidFill>
                  <a:schemeClr val="bg1"/>
                </a:solidFill>
                <a:latin typeface="Avenir" panose="020B0604020202020204" charset="0"/>
                <a:cs typeface="Arial" panose="020B0604020202020204" pitchFamily="34" charset="0"/>
                <a:hlinkClick r:id="rId6">
                  <a:extLst>
                    <a:ext uri="{A12FA001-AC4F-418D-AE19-62706E023703}">
                      <ahyp:hlinkClr xmlns:ahyp="http://schemas.microsoft.com/office/drawing/2018/hyperlinkcolor" val="tx"/>
                    </a:ext>
                  </a:extLst>
                </a:hlinkClick>
              </a:rPr>
              <a:t>Financial Aid Website</a:t>
            </a:r>
            <a:endParaRPr lang="en-US" sz="2400" dirty="0">
              <a:solidFill>
                <a:schemeClr val="bg1"/>
              </a:solidFill>
              <a:latin typeface="Avenir" panose="020B0604020202020204" charset="0"/>
              <a:cs typeface="Arial" panose="020B0604020202020204" pitchFamily="34" charset="0"/>
            </a:endParaRPr>
          </a:p>
        </p:txBody>
      </p:sp>
      <p:pic>
        <p:nvPicPr>
          <p:cNvPr id="12" name="Picture 11">
            <a:hlinkClick r:id="rId6"/>
            <a:extLst>
              <a:ext uri="{FF2B5EF4-FFF2-40B4-BE49-F238E27FC236}">
                <a16:creationId xmlns:a16="http://schemas.microsoft.com/office/drawing/2014/main" id="{D2D8F1E2-73DF-48B2-BB81-09A25997EA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04884" y="8896176"/>
            <a:ext cx="2499365" cy="944882"/>
          </a:xfrm>
          <a:prstGeom prst="rect">
            <a:avLst/>
          </a:prstGeom>
        </p:spPr>
      </p:pic>
    </p:spTree>
    <p:extLst>
      <p:ext uri="{BB962C8B-B14F-4D97-AF65-F5344CB8AC3E}">
        <p14:creationId xmlns:p14="http://schemas.microsoft.com/office/powerpoint/2010/main" val="1983939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590367" y="590366"/>
            <a:ext cx="10287000" cy="9106267"/>
          </a:xfrm>
          <a:custGeom>
            <a:avLst/>
            <a:gdLst/>
            <a:ahLst/>
            <a:cxnLst/>
            <a:rect l="l" t="t" r="r" b="b"/>
            <a:pathLst>
              <a:path w="9106267" h="9106267">
                <a:moveTo>
                  <a:pt x="9106267" y="9106267"/>
                </a:moveTo>
                <a:lnTo>
                  <a:pt x="0" y="9106267"/>
                </a:lnTo>
                <a:lnTo>
                  <a:pt x="0" y="0"/>
                </a:lnTo>
                <a:lnTo>
                  <a:pt x="9106267" y="0"/>
                </a:lnTo>
                <a:lnTo>
                  <a:pt x="9106267" y="9106267"/>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8532034" y="531033"/>
            <a:ext cx="10287000" cy="9224933"/>
          </a:xfrm>
          <a:custGeom>
            <a:avLst/>
            <a:gdLst/>
            <a:ahLst/>
            <a:cxnLst/>
            <a:rect l="l" t="t" r="r" b="b"/>
            <a:pathLst>
              <a:path w="9224933" h="9224933">
                <a:moveTo>
                  <a:pt x="0" y="0"/>
                </a:moveTo>
                <a:lnTo>
                  <a:pt x="9224933" y="0"/>
                </a:lnTo>
                <a:lnTo>
                  <a:pt x="9224933" y="9224933"/>
                </a:lnTo>
                <a:lnTo>
                  <a:pt x="0" y="92249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533400" y="484499"/>
            <a:ext cx="7772400" cy="696601"/>
          </a:xfrm>
          <a:prstGeom prst="rect">
            <a:avLst/>
          </a:prstGeom>
        </p:spPr>
        <p:txBody>
          <a:bodyPr wrap="square" lIns="0" tIns="0" rIns="0" bIns="0" rtlCol="0" anchor="t">
            <a:spAutoFit/>
          </a:bodyPr>
          <a:lstStyle/>
          <a:p>
            <a:pPr>
              <a:lnSpc>
                <a:spcPts val="5691"/>
              </a:lnSpc>
            </a:pPr>
            <a:r>
              <a:rPr lang="en-US" sz="4742" spc="142" dirty="0">
                <a:solidFill>
                  <a:srgbClr val="FFFFFF"/>
                </a:solidFill>
                <a:effectLst>
                  <a:outerShdw blurRad="50800" dist="38100" dir="2700000" algn="tl" rotWithShape="0">
                    <a:prstClr val="black">
                      <a:alpha val="40000"/>
                    </a:prstClr>
                  </a:outerShdw>
                </a:effectLst>
                <a:latin typeface="Avenir Ultra-Bold"/>
              </a:rPr>
              <a:t>TRIO Support Services</a:t>
            </a:r>
          </a:p>
        </p:txBody>
      </p:sp>
      <p:sp>
        <p:nvSpPr>
          <p:cNvPr id="10" name="TextBox 10"/>
          <p:cNvSpPr txBox="1"/>
          <p:nvPr/>
        </p:nvSpPr>
        <p:spPr>
          <a:xfrm>
            <a:off x="282458" y="1415252"/>
            <a:ext cx="8541350" cy="3117264"/>
          </a:xfrm>
          <a:prstGeom prst="rect">
            <a:avLst/>
          </a:prstGeom>
        </p:spPr>
        <p:txBody>
          <a:bodyPr wrap="square" lIns="0" tIns="0" rIns="0" bIns="0" rtlCol="0" anchor="t">
            <a:spAutoFit/>
          </a:bodyPr>
          <a:lstStyle/>
          <a:p>
            <a:pPr marL="326073" lvl="1">
              <a:lnSpc>
                <a:spcPts val="3534"/>
              </a:lnSpc>
            </a:pPr>
            <a:r>
              <a:rPr lang="en-US" sz="2800" dirty="0">
                <a:solidFill>
                  <a:schemeClr val="bg1"/>
                </a:solidFill>
                <a:latin typeface="Avenir" panose="020B0604020202020204" charset="0"/>
                <a:cs typeface="Arial" panose="020B0604020202020204" pitchFamily="34" charset="0"/>
              </a:rPr>
              <a:t>TRIO, funded by the U. S. Department of Education, offers support to students in community and four year colleges. </a:t>
            </a:r>
          </a:p>
          <a:p>
            <a:pPr marL="326073" lvl="1">
              <a:lnSpc>
                <a:spcPts val="3534"/>
              </a:lnSpc>
            </a:pPr>
            <a:r>
              <a:rPr lang="en-US" sz="2800" dirty="0">
                <a:solidFill>
                  <a:schemeClr val="bg1"/>
                </a:solidFill>
                <a:latin typeface="Avenir" panose="020B0604020202020204" charset="0"/>
                <a:cs typeface="Arial" panose="020B0604020202020204" pitchFamily="34" charset="0"/>
              </a:rPr>
              <a:t>Our goal is to empower students with tools that will help them continue in school until graduation or transfer to a four-year institution. </a:t>
            </a:r>
          </a:p>
          <a:p>
            <a:pPr marL="326073" lvl="1">
              <a:lnSpc>
                <a:spcPts val="3534"/>
              </a:lnSpc>
            </a:pPr>
            <a:r>
              <a:rPr lang="en-US" sz="2800" dirty="0">
                <a:solidFill>
                  <a:schemeClr val="bg1"/>
                </a:solidFill>
                <a:latin typeface="Avenir" panose="020B0604020202020204" charset="0"/>
                <a:cs typeface="Arial" panose="020B0604020202020204" pitchFamily="34" charset="0"/>
              </a:rPr>
              <a:t>Become part of the </a:t>
            </a:r>
            <a:r>
              <a:rPr lang="en-US" sz="2800" dirty="0" err="1">
                <a:solidFill>
                  <a:schemeClr val="bg1"/>
                </a:solidFill>
                <a:latin typeface="Avenir" panose="020B0604020202020204" charset="0"/>
                <a:cs typeface="Arial" panose="020B0604020202020204" pitchFamily="34" charset="0"/>
              </a:rPr>
              <a:t>TRiO</a:t>
            </a:r>
            <a:r>
              <a:rPr lang="en-US" sz="2800" dirty="0">
                <a:solidFill>
                  <a:schemeClr val="bg1"/>
                </a:solidFill>
                <a:latin typeface="Avenir" panose="020B0604020202020204" charset="0"/>
                <a:cs typeface="Arial" panose="020B0604020202020204" pitchFamily="34" charset="0"/>
              </a:rPr>
              <a:t> family today!</a:t>
            </a:r>
            <a:endParaRPr lang="en-US" sz="2800" spc="151" dirty="0">
              <a:solidFill>
                <a:schemeClr val="bg1"/>
              </a:solidFill>
              <a:effectLst>
                <a:outerShdw blurRad="50800" dist="38100" algn="l" rotWithShape="0">
                  <a:prstClr val="black">
                    <a:alpha val="40000"/>
                  </a:prstClr>
                </a:outerShdw>
              </a:effectLst>
              <a:latin typeface="Avenir" panose="020B0604020202020204" charset="0"/>
              <a:cs typeface="Arial" panose="020B0604020202020204" pitchFamily="34" charset="0"/>
            </a:endParaRPr>
          </a:p>
        </p:txBody>
      </p:sp>
      <p:sp>
        <p:nvSpPr>
          <p:cNvPr id="12" name="TextBox 12"/>
          <p:cNvSpPr txBox="1"/>
          <p:nvPr/>
        </p:nvSpPr>
        <p:spPr>
          <a:xfrm>
            <a:off x="9181735" y="1562100"/>
            <a:ext cx="9106268" cy="6858929"/>
          </a:xfrm>
          <a:prstGeom prst="rect">
            <a:avLst/>
          </a:prstGeom>
        </p:spPr>
        <p:txBody>
          <a:bodyPr wrap="square" lIns="0" tIns="0" rIns="0" bIns="0" rtlCol="0" anchor="t">
            <a:spAutoFit/>
          </a:bodyPr>
          <a:lstStyle/>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Tutoring</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Academic Coaching</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Educational Planning</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University Transfer Support and Campus Visits</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Financial Literacy</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Career Planning and Professional Development</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Scholarship Opportunities</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Technology Loan Program</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Leadership Development</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Access to the Student Success Center</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Educational Opportunities</a:t>
            </a:r>
          </a:p>
          <a:p>
            <a:pPr marL="652019" lvl="1" indent="-326009">
              <a:lnSpc>
                <a:spcPct val="150000"/>
              </a:lnSpc>
              <a:buFont typeface="Arial"/>
              <a:buChar char="•"/>
            </a:pPr>
            <a:r>
              <a:rPr lang="en-US" sz="2500" spc="151" dirty="0">
                <a:solidFill>
                  <a:schemeClr val="tx2">
                    <a:lumMod val="50000"/>
                  </a:schemeClr>
                </a:solidFill>
                <a:latin typeface="Avenir Bold" panose="020B0604020202020204" charset="0"/>
              </a:rPr>
              <a:t>Study Groups</a:t>
            </a:r>
          </a:p>
        </p:txBody>
      </p:sp>
      <p:pic>
        <p:nvPicPr>
          <p:cNvPr id="14" name="Picture 13">
            <a:extLst>
              <a:ext uri="{FF2B5EF4-FFF2-40B4-BE49-F238E27FC236}">
                <a16:creationId xmlns:a16="http://schemas.microsoft.com/office/drawing/2014/main" id="{AAFB58F9-223E-4D59-8349-BC0D85B071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06579" y="1181100"/>
            <a:ext cx="1996925" cy="1707945"/>
          </a:xfrm>
          <a:prstGeom prst="rect">
            <a:avLst/>
          </a:prstGeom>
        </p:spPr>
      </p:pic>
      <p:pic>
        <p:nvPicPr>
          <p:cNvPr id="16" name="Picture 15">
            <a:hlinkClick r:id="rId5"/>
            <a:extLst>
              <a:ext uri="{FF2B5EF4-FFF2-40B4-BE49-F238E27FC236}">
                <a16:creationId xmlns:a16="http://schemas.microsoft.com/office/drawing/2014/main" id="{22234ADF-C029-4C0A-9EBF-5AE2886FA4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6383597"/>
            <a:ext cx="6502725" cy="3549827"/>
          </a:xfrm>
          <a:prstGeom prst="rect">
            <a:avLst/>
          </a:prstGeom>
        </p:spPr>
      </p:pic>
      <p:sp>
        <p:nvSpPr>
          <p:cNvPr id="4" name="TextBox 3">
            <a:extLst>
              <a:ext uri="{FF2B5EF4-FFF2-40B4-BE49-F238E27FC236}">
                <a16:creationId xmlns:a16="http://schemas.microsoft.com/office/drawing/2014/main" id="{2B77449F-4650-41CF-90CB-CA753882EF8B}"/>
              </a:ext>
            </a:extLst>
          </p:cNvPr>
          <p:cNvSpPr txBox="1"/>
          <p:nvPr/>
        </p:nvSpPr>
        <p:spPr>
          <a:xfrm>
            <a:off x="504823" y="4766668"/>
            <a:ext cx="3978974" cy="1631216"/>
          </a:xfrm>
          <a:prstGeom prst="rect">
            <a:avLst/>
          </a:prstGeom>
          <a:noFill/>
        </p:spPr>
        <p:txBody>
          <a:bodyPr wrap="none" rtlCol="0">
            <a:spAutoFit/>
          </a:bodyPr>
          <a:lstStyle/>
          <a:p>
            <a:r>
              <a:rPr lang="en-US" sz="2000" dirty="0">
                <a:solidFill>
                  <a:schemeClr val="bg1"/>
                </a:solidFill>
                <a:latin typeface="Avenir" panose="020B0604020202020204" charset="0"/>
                <a:cs typeface="Arial" panose="020B0604020202020204" pitchFamily="34" charset="0"/>
              </a:rPr>
              <a:t>For more information, contact</a:t>
            </a:r>
          </a:p>
          <a:p>
            <a:r>
              <a:rPr lang="en-US" sz="2000" dirty="0">
                <a:solidFill>
                  <a:schemeClr val="bg1"/>
                </a:solidFill>
                <a:latin typeface="Avenir" panose="020B0604020202020204" charset="0"/>
                <a:cs typeface="Arial" panose="020B0604020202020204" pitchFamily="34" charset="0"/>
              </a:rPr>
              <a:t>Dr. LaTonya Nixon</a:t>
            </a:r>
          </a:p>
          <a:p>
            <a:r>
              <a:rPr lang="en-US" sz="2000" dirty="0">
                <a:solidFill>
                  <a:schemeClr val="bg1"/>
                </a:solidFill>
                <a:latin typeface="Avenir" panose="020B0604020202020204" charset="0"/>
                <a:cs typeface="Arial" panose="020B0604020202020204" pitchFamily="34" charset="0"/>
              </a:rPr>
              <a:t>(252) 940-6216</a:t>
            </a:r>
          </a:p>
          <a:p>
            <a:r>
              <a:rPr lang="en-US" sz="2000" dirty="0">
                <a:solidFill>
                  <a:schemeClr val="bg1"/>
                </a:solidFill>
                <a:latin typeface="Avenir" panose="020B0604020202020204" charset="0"/>
                <a:cs typeface="Arial" panose="020B0604020202020204" pitchFamily="34" charset="0"/>
                <a:hlinkClick r:id="rId7">
                  <a:extLst>
                    <a:ext uri="{A12FA001-AC4F-418D-AE19-62706E023703}">
                      <ahyp:hlinkClr xmlns:ahyp="http://schemas.microsoft.com/office/drawing/2018/hyperlinkcolor" val="tx"/>
                    </a:ext>
                  </a:extLst>
                </a:hlinkClick>
              </a:rPr>
              <a:t>LaTonya.Nixon@Beaufortccc.edu</a:t>
            </a:r>
            <a:endParaRPr lang="en-US" sz="2000" dirty="0">
              <a:solidFill>
                <a:schemeClr val="bg1"/>
              </a:solidFill>
              <a:latin typeface="Avenir" panose="020B0604020202020204" charset="0"/>
              <a:cs typeface="Arial" panose="020B0604020202020204" pitchFamily="34" charset="0"/>
            </a:endParaRPr>
          </a:p>
          <a:p>
            <a:r>
              <a:rPr lang="en-US" sz="2000" dirty="0">
                <a:solidFill>
                  <a:schemeClr val="bg1"/>
                </a:solidFill>
                <a:latin typeface="Avenir" panose="020B0604020202020204" charset="0"/>
                <a:cs typeface="Arial" panose="020B0604020202020204" pitchFamily="34" charset="0"/>
              </a:rPr>
              <a:t>Building 9, Office 919</a:t>
            </a:r>
          </a:p>
        </p:txBody>
      </p:sp>
      <p:sp>
        <p:nvSpPr>
          <p:cNvPr id="11" name="TextBox 11">
            <a:extLst>
              <a:ext uri="{FF2B5EF4-FFF2-40B4-BE49-F238E27FC236}">
                <a16:creationId xmlns:a16="http://schemas.microsoft.com/office/drawing/2014/main" id="{BAB50FCF-5464-4685-A5DF-246BB0D2A66A}"/>
              </a:ext>
            </a:extLst>
          </p:cNvPr>
          <p:cNvSpPr txBox="1"/>
          <p:nvPr/>
        </p:nvSpPr>
        <p:spPr>
          <a:xfrm>
            <a:off x="9835825" y="484499"/>
            <a:ext cx="7369528" cy="679673"/>
          </a:xfrm>
          <a:prstGeom prst="rect">
            <a:avLst/>
          </a:prstGeom>
        </p:spPr>
        <p:txBody>
          <a:bodyPr lIns="0" tIns="0" rIns="0" bIns="0" rtlCol="0" anchor="t">
            <a:spAutoFit/>
          </a:bodyPr>
          <a:lstStyle/>
          <a:p>
            <a:pPr>
              <a:lnSpc>
                <a:spcPts val="5328"/>
              </a:lnSpc>
            </a:pPr>
            <a:r>
              <a:rPr lang="en-US" sz="4440" spc="133" dirty="0">
                <a:solidFill>
                  <a:srgbClr val="005B8B"/>
                </a:solidFill>
                <a:effectLst>
                  <a:outerShdw blurRad="50800" dist="38100" dir="2700000" algn="tl" rotWithShape="0">
                    <a:prstClr val="black">
                      <a:alpha val="40000"/>
                    </a:prstClr>
                  </a:outerShdw>
                </a:effectLst>
                <a:latin typeface="Avenir Ultra-Bold"/>
              </a:rPr>
              <a:t>Free TRIO Services</a:t>
            </a:r>
          </a:p>
        </p:txBody>
      </p:sp>
    </p:spTree>
    <p:extLst>
      <p:ext uri="{BB962C8B-B14F-4D97-AF65-F5344CB8AC3E}">
        <p14:creationId xmlns:p14="http://schemas.microsoft.com/office/powerpoint/2010/main" val="3558651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sp>
        <p:nvSpPr>
          <p:cNvPr id="2" name="AutoShape 2"/>
          <p:cNvSpPr/>
          <p:nvPr/>
        </p:nvSpPr>
        <p:spPr>
          <a:xfrm>
            <a:off x="2821604" y="5101822"/>
            <a:ext cx="12735965" cy="83355"/>
          </a:xfrm>
          <a:prstGeom prst="rect">
            <a:avLst/>
          </a:prstGeom>
          <a:solidFill>
            <a:srgbClr val="F2F0F4"/>
          </a:solidFill>
        </p:spPr>
      </p:sp>
      <p:sp>
        <p:nvSpPr>
          <p:cNvPr id="4" name="TextBox 4"/>
          <p:cNvSpPr txBox="1"/>
          <p:nvPr/>
        </p:nvSpPr>
        <p:spPr>
          <a:xfrm>
            <a:off x="1200281" y="1750275"/>
            <a:ext cx="6781799" cy="1183273"/>
          </a:xfrm>
          <a:prstGeom prst="rect">
            <a:avLst/>
          </a:prstGeom>
        </p:spPr>
        <p:txBody>
          <a:bodyPr wrap="square" lIns="0" tIns="0" rIns="0" bIns="0" rtlCol="0" anchor="t">
            <a:spAutoFit/>
          </a:bodyPr>
          <a:lstStyle/>
          <a:p>
            <a:pPr>
              <a:lnSpc>
                <a:spcPts val="9659"/>
              </a:lnSpc>
            </a:pPr>
            <a:r>
              <a:rPr lang="en-US" sz="8000" dirty="0">
                <a:solidFill>
                  <a:srgbClr val="F2F0F4"/>
                </a:solidFill>
                <a:effectLst>
                  <a:outerShdw blurRad="50800" dist="38100" dir="10800000" algn="r" rotWithShape="0">
                    <a:prstClr val="black">
                      <a:alpha val="40000"/>
                    </a:prstClr>
                  </a:outerShdw>
                </a:effectLst>
                <a:latin typeface="Avenir Ultra-Bold"/>
              </a:rPr>
              <a:t>Your Support</a:t>
            </a:r>
          </a:p>
        </p:txBody>
      </p:sp>
      <p:grpSp>
        <p:nvGrpSpPr>
          <p:cNvPr id="6" name="Group 6"/>
          <p:cNvGrpSpPr/>
          <p:nvPr/>
        </p:nvGrpSpPr>
        <p:grpSpPr>
          <a:xfrm>
            <a:off x="2558286" y="4880181"/>
            <a:ext cx="526637" cy="526637"/>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8" name="Group 8"/>
          <p:cNvGrpSpPr/>
          <p:nvPr/>
        </p:nvGrpSpPr>
        <p:grpSpPr>
          <a:xfrm>
            <a:off x="8880681" y="4880181"/>
            <a:ext cx="526637" cy="526637"/>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0" name="Group 10"/>
          <p:cNvGrpSpPr/>
          <p:nvPr/>
        </p:nvGrpSpPr>
        <p:grpSpPr>
          <a:xfrm>
            <a:off x="15203077" y="4880181"/>
            <a:ext cx="526637" cy="526637"/>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sp>
        <p:nvSpPr>
          <p:cNvPr id="15" name="TextBox 15"/>
          <p:cNvSpPr txBox="1"/>
          <p:nvPr/>
        </p:nvSpPr>
        <p:spPr>
          <a:xfrm>
            <a:off x="163137" y="2933548"/>
            <a:ext cx="6306089" cy="1946633"/>
          </a:xfrm>
          <a:prstGeom prst="rect">
            <a:avLst/>
          </a:prstGeom>
        </p:spPr>
        <p:txBody>
          <a:bodyPr lIns="50800" tIns="50800" rIns="50800" bIns="50800" rtlCol="0" anchor="ctr"/>
          <a:lstStyle/>
          <a:p>
            <a:pPr algn="ctr">
              <a:lnSpc>
                <a:spcPts val="3333"/>
              </a:lnSpc>
            </a:pPr>
            <a:endParaRPr/>
          </a:p>
        </p:txBody>
      </p:sp>
      <p:sp>
        <p:nvSpPr>
          <p:cNvPr id="17" name="TextBox 17"/>
          <p:cNvSpPr txBox="1"/>
          <p:nvPr/>
        </p:nvSpPr>
        <p:spPr>
          <a:xfrm>
            <a:off x="2558286" y="5417254"/>
            <a:ext cx="13012535" cy="981166"/>
          </a:xfrm>
          <a:prstGeom prst="rect">
            <a:avLst/>
          </a:prstGeom>
        </p:spPr>
        <p:txBody>
          <a:bodyPr wrap="square" lIns="0" tIns="0" rIns="0" bIns="0" rtlCol="0" anchor="t">
            <a:spAutoFit/>
          </a:bodyPr>
          <a:lstStyle/>
          <a:p>
            <a:pPr algn="ctr">
              <a:lnSpc>
                <a:spcPts val="8863"/>
              </a:lnSpc>
            </a:pPr>
            <a:r>
              <a:rPr lang="en-US" sz="4000" spc="221" dirty="0">
                <a:solidFill>
                  <a:srgbClr val="FFFFFF"/>
                </a:solidFill>
                <a:effectLst>
                  <a:outerShdw blurRad="50800" dist="38100" dir="10800000" algn="r" rotWithShape="0">
                    <a:prstClr val="black">
                      <a:alpha val="40000"/>
                    </a:prstClr>
                  </a:outerShdw>
                </a:effectLst>
                <a:latin typeface="Avenir Italics" panose="020B0604020202020204" charset="0"/>
              </a:rPr>
              <a:t>Reach out to your support team today!</a:t>
            </a:r>
          </a:p>
        </p:txBody>
      </p:sp>
      <p:sp>
        <p:nvSpPr>
          <p:cNvPr id="18" name="TextBox 18"/>
          <p:cNvSpPr txBox="1"/>
          <p:nvPr/>
        </p:nvSpPr>
        <p:spPr>
          <a:xfrm>
            <a:off x="9239037" y="7739543"/>
            <a:ext cx="4454672" cy="542456"/>
          </a:xfrm>
          <a:prstGeom prst="rect">
            <a:avLst/>
          </a:prstGeom>
        </p:spPr>
        <p:txBody>
          <a:bodyPr lIns="0" tIns="0" rIns="0" bIns="0" rtlCol="0" anchor="t">
            <a:spAutoFit/>
          </a:bodyPr>
          <a:lstStyle/>
          <a:p>
            <a:pPr algn="ctr">
              <a:lnSpc>
                <a:spcPts val="4486"/>
              </a:lnSpc>
            </a:pPr>
            <a:r>
              <a:rPr lang="en-US" sz="3505" spc="175" dirty="0">
                <a:solidFill>
                  <a:srgbClr val="FFFFFF"/>
                </a:solidFill>
                <a:effectLst>
                  <a:outerShdw blurRad="50800" dist="38100" dir="2700000" algn="tl" rotWithShape="0">
                    <a:prstClr val="black">
                      <a:alpha val="40000"/>
                    </a:prstClr>
                  </a:outerShdw>
                </a:effectLst>
                <a:latin typeface="Avenir"/>
              </a:rPr>
              <a:t>CARE Team</a:t>
            </a:r>
          </a:p>
        </p:txBody>
      </p:sp>
      <p:sp>
        <p:nvSpPr>
          <p:cNvPr id="19" name="TextBox 19"/>
          <p:cNvSpPr txBox="1"/>
          <p:nvPr/>
        </p:nvSpPr>
        <p:spPr>
          <a:xfrm>
            <a:off x="4955577" y="7560334"/>
            <a:ext cx="4471619" cy="1119665"/>
          </a:xfrm>
          <a:prstGeom prst="rect">
            <a:avLst/>
          </a:prstGeom>
        </p:spPr>
        <p:txBody>
          <a:bodyPr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Accessibility</a:t>
            </a:r>
          </a:p>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Services</a:t>
            </a:r>
          </a:p>
        </p:txBody>
      </p:sp>
      <p:sp>
        <p:nvSpPr>
          <p:cNvPr id="20" name="TextBox 20"/>
          <p:cNvSpPr txBox="1"/>
          <p:nvPr/>
        </p:nvSpPr>
        <p:spPr>
          <a:xfrm>
            <a:off x="366399" y="7450938"/>
            <a:ext cx="4636427" cy="1119665"/>
          </a:xfrm>
          <a:prstGeom prst="rect">
            <a:avLst/>
          </a:prstGeom>
        </p:spPr>
        <p:txBody>
          <a:bodyPr wrap="square"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Counseling</a:t>
            </a:r>
          </a:p>
          <a:p>
            <a:pPr algn="ctr">
              <a:lnSpc>
                <a:spcPts val="4492"/>
              </a:lnSpc>
            </a:pPr>
            <a:r>
              <a:rPr lang="en-US" sz="3509" spc="175">
                <a:solidFill>
                  <a:srgbClr val="FFFFFF"/>
                </a:solidFill>
                <a:effectLst>
                  <a:outerShdw blurRad="50800" dist="38100" dir="2700000" algn="tl" rotWithShape="0">
                    <a:prstClr val="black">
                      <a:alpha val="40000"/>
                    </a:prstClr>
                  </a:outerShdw>
                </a:effectLst>
                <a:latin typeface="Avenir"/>
              </a:rPr>
              <a:t>Center</a:t>
            </a:r>
            <a:endParaRPr lang="en-US" sz="3509" spc="175" dirty="0">
              <a:solidFill>
                <a:srgbClr val="FFFFFF"/>
              </a:solidFill>
              <a:effectLst>
                <a:outerShdw blurRad="50800" dist="38100" dir="2700000" algn="tl" rotWithShape="0">
                  <a:prstClr val="black">
                    <a:alpha val="40000"/>
                  </a:prstClr>
                </a:outerShdw>
              </a:effectLst>
              <a:latin typeface="Avenir"/>
            </a:endParaRPr>
          </a:p>
        </p:txBody>
      </p:sp>
      <p:sp>
        <p:nvSpPr>
          <p:cNvPr id="21" name="AutoShape 21"/>
          <p:cNvSpPr/>
          <p:nvPr/>
        </p:nvSpPr>
        <p:spPr>
          <a:xfrm flipH="1">
            <a:off x="5105400" y="7060995"/>
            <a:ext cx="0" cy="2509622"/>
          </a:xfrm>
          <a:prstGeom prst="line">
            <a:avLst/>
          </a:prstGeom>
          <a:ln w="38100" cap="flat">
            <a:solidFill>
              <a:srgbClr val="FFFFFF"/>
            </a:solidFill>
            <a:prstDash val="sysDot"/>
            <a:headEnd type="none" w="sm" len="sm"/>
            <a:tailEnd type="none" w="sm" len="sm"/>
          </a:ln>
        </p:spPr>
      </p:sp>
      <p:sp>
        <p:nvSpPr>
          <p:cNvPr id="22" name="AutoShape 22"/>
          <p:cNvSpPr/>
          <p:nvPr/>
        </p:nvSpPr>
        <p:spPr>
          <a:xfrm flipH="1">
            <a:off x="13638030" y="7060995"/>
            <a:ext cx="0" cy="2509622"/>
          </a:xfrm>
          <a:prstGeom prst="line">
            <a:avLst/>
          </a:prstGeom>
          <a:ln w="38100" cap="flat">
            <a:solidFill>
              <a:srgbClr val="FFFFFF"/>
            </a:solidFill>
            <a:prstDash val="sysDot"/>
            <a:headEnd type="none" w="sm" len="sm"/>
            <a:tailEnd type="none" w="sm" len="sm"/>
          </a:ln>
        </p:spPr>
      </p:sp>
      <p:sp>
        <p:nvSpPr>
          <p:cNvPr id="24" name="AutoShape 21">
            <a:extLst>
              <a:ext uri="{FF2B5EF4-FFF2-40B4-BE49-F238E27FC236}">
                <a16:creationId xmlns:a16="http://schemas.microsoft.com/office/drawing/2014/main" id="{3F781EBF-B3A8-465B-9E4E-16489FDC9ADE}"/>
              </a:ext>
            </a:extLst>
          </p:cNvPr>
          <p:cNvSpPr/>
          <p:nvPr/>
        </p:nvSpPr>
        <p:spPr>
          <a:xfrm flipH="1">
            <a:off x="9143999" y="7060995"/>
            <a:ext cx="0" cy="2509622"/>
          </a:xfrm>
          <a:prstGeom prst="line">
            <a:avLst/>
          </a:prstGeom>
          <a:ln w="38100" cap="flat">
            <a:solidFill>
              <a:srgbClr val="FFFFFF"/>
            </a:solidFill>
            <a:prstDash val="sysDot"/>
            <a:headEnd type="none" w="sm" len="sm"/>
            <a:tailEnd type="none" w="sm" len="sm"/>
          </a:ln>
        </p:spPr>
      </p:sp>
      <p:sp>
        <p:nvSpPr>
          <p:cNvPr id="25" name="TextBox 19">
            <a:extLst>
              <a:ext uri="{FF2B5EF4-FFF2-40B4-BE49-F238E27FC236}">
                <a16:creationId xmlns:a16="http://schemas.microsoft.com/office/drawing/2014/main" id="{D1067F5A-8214-4D2D-9C2A-321983D22C1F}"/>
              </a:ext>
            </a:extLst>
          </p:cNvPr>
          <p:cNvSpPr txBox="1"/>
          <p:nvPr/>
        </p:nvSpPr>
        <p:spPr>
          <a:xfrm>
            <a:off x="13654890" y="7739415"/>
            <a:ext cx="4471619" cy="542584"/>
          </a:xfrm>
          <a:prstGeom prst="rect">
            <a:avLst/>
          </a:prstGeom>
        </p:spPr>
        <p:txBody>
          <a:bodyPr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Title IX</a:t>
            </a:r>
          </a:p>
        </p:txBody>
      </p:sp>
      <p:pic>
        <p:nvPicPr>
          <p:cNvPr id="1026" name="Picture 2" descr="null">
            <a:extLst>
              <a:ext uri="{FF2B5EF4-FFF2-40B4-BE49-F238E27FC236}">
                <a16:creationId xmlns:a16="http://schemas.microsoft.com/office/drawing/2014/main" id="{47453078-72FB-4711-A6D3-1618D529B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4935" y="287724"/>
            <a:ext cx="7104443" cy="4706045"/>
          </a:xfrm>
          <a:prstGeom prst="rect">
            <a:avLst/>
          </a:prstGeom>
          <a:noFill/>
          <a:effectLst>
            <a:softEdge rad="228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259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0F4"/>
        </a:solidFill>
        <a:effectLst/>
      </p:bgPr>
    </p:bg>
    <p:spTree>
      <p:nvGrpSpPr>
        <p:cNvPr id="1" name=""/>
        <p:cNvGrpSpPr/>
        <p:nvPr/>
      </p:nvGrpSpPr>
      <p:grpSpPr>
        <a:xfrm>
          <a:off x="0" y="0"/>
          <a:ext cx="0" cy="0"/>
          <a:chOff x="0" y="0"/>
          <a:chExt cx="0" cy="0"/>
        </a:xfrm>
      </p:grpSpPr>
      <p:sp>
        <p:nvSpPr>
          <p:cNvPr id="2" name="AutoShape 2"/>
          <p:cNvSpPr/>
          <p:nvPr/>
        </p:nvSpPr>
        <p:spPr>
          <a:xfrm>
            <a:off x="1701145" y="3314710"/>
            <a:ext cx="4467056" cy="6972290"/>
          </a:xfrm>
          <a:prstGeom prst="rect">
            <a:avLst/>
          </a:prstGeom>
          <a:solidFill>
            <a:srgbClr val="005B8B"/>
          </a:solidFill>
        </p:spPr>
      </p:sp>
      <p:sp>
        <p:nvSpPr>
          <p:cNvPr id="3" name="Freeform 3"/>
          <p:cNvSpPr/>
          <p:nvPr/>
        </p:nvSpPr>
        <p:spPr>
          <a:xfrm rot="10800000" flipH="1" flipV="1">
            <a:off x="1654529" y="3249172"/>
            <a:ext cx="4467056" cy="4467056"/>
          </a:xfrm>
          <a:custGeom>
            <a:avLst/>
            <a:gdLst/>
            <a:ahLst/>
            <a:cxnLst/>
            <a:rect l="l" t="t" r="r" b="b"/>
            <a:pathLst>
              <a:path w="4467056" h="4467056">
                <a:moveTo>
                  <a:pt x="4467056" y="4467055"/>
                </a:moveTo>
                <a:lnTo>
                  <a:pt x="0" y="4467055"/>
                </a:lnTo>
                <a:lnTo>
                  <a:pt x="0" y="0"/>
                </a:lnTo>
                <a:lnTo>
                  <a:pt x="4467056" y="0"/>
                </a:lnTo>
                <a:lnTo>
                  <a:pt x="4467056" y="4467055"/>
                </a:lnTo>
                <a:close/>
              </a:path>
            </a:pathLst>
          </a:custGeom>
          <a:blipFill>
            <a:blip r:embed="rId2">
              <a:extLst>
                <a:ext uri="{96DAC541-7B7A-43D3-8B79-37D633B846F1}">
                  <asvg:svgBlip xmlns:asvg="http://schemas.microsoft.com/office/drawing/2016/SVG/main" r:embed="rId3"/>
                </a:ext>
              </a:extLst>
            </a:blip>
            <a:stretch>
              <a:fillRect/>
            </a:stretch>
          </a:blipFill>
          <a:effectLst>
            <a:softEdge rad="482600"/>
          </a:effectLst>
        </p:spPr>
      </p:sp>
      <p:sp>
        <p:nvSpPr>
          <p:cNvPr id="4" name="TextBox 4"/>
          <p:cNvSpPr txBox="1"/>
          <p:nvPr/>
        </p:nvSpPr>
        <p:spPr>
          <a:xfrm>
            <a:off x="2023885" y="4074981"/>
            <a:ext cx="3821575" cy="2435603"/>
          </a:xfrm>
          <a:prstGeom prst="rect">
            <a:avLst/>
          </a:prstGeom>
        </p:spPr>
        <p:txBody>
          <a:bodyPr lIns="0" tIns="0" rIns="0" bIns="0" rtlCol="0" anchor="t">
            <a:spAutoFit/>
          </a:bodyPr>
          <a:lstStyle/>
          <a:p>
            <a:pPr algn="ctr">
              <a:lnSpc>
                <a:spcPct val="150000"/>
              </a:lnSpc>
            </a:pPr>
            <a:r>
              <a:rPr lang="en-US" sz="5400" dirty="0">
                <a:solidFill>
                  <a:srgbClr val="F2F0F4"/>
                </a:solidFill>
                <a:effectLst>
                  <a:outerShdw blurRad="50800" dist="38100" dir="2700000" algn="tl" rotWithShape="0">
                    <a:prstClr val="black">
                      <a:alpha val="40000"/>
                    </a:prstClr>
                  </a:outerShdw>
                </a:effectLst>
                <a:latin typeface="Avenir Ultra-Bold"/>
              </a:rPr>
              <a:t>Counseling</a:t>
            </a:r>
          </a:p>
          <a:p>
            <a:pPr algn="ctr">
              <a:lnSpc>
                <a:spcPct val="150000"/>
              </a:lnSpc>
            </a:pPr>
            <a:r>
              <a:rPr lang="en-US" sz="5400" dirty="0">
                <a:solidFill>
                  <a:srgbClr val="F2F0F4"/>
                </a:solidFill>
                <a:effectLst>
                  <a:outerShdw blurRad="50800" dist="38100" dir="2700000" algn="tl" rotWithShape="0">
                    <a:prstClr val="black">
                      <a:alpha val="40000"/>
                    </a:prstClr>
                  </a:outerShdw>
                </a:effectLst>
                <a:latin typeface="Avenir Ultra-Bold"/>
              </a:rPr>
              <a:t>Center</a:t>
            </a:r>
          </a:p>
        </p:txBody>
      </p:sp>
      <p:sp>
        <p:nvSpPr>
          <p:cNvPr id="7" name="AutoShape 7"/>
          <p:cNvSpPr/>
          <p:nvPr/>
        </p:nvSpPr>
        <p:spPr>
          <a:xfrm>
            <a:off x="7441148" y="7299431"/>
            <a:ext cx="10079834" cy="0"/>
          </a:xfrm>
          <a:prstGeom prst="line">
            <a:avLst/>
          </a:prstGeom>
          <a:ln w="95250" cap="rnd">
            <a:solidFill>
              <a:srgbClr val="005B8B"/>
            </a:solidFill>
            <a:prstDash val="solid"/>
            <a:headEnd type="none" w="sm" len="sm"/>
            <a:tailEnd type="none" w="sm" len="sm"/>
          </a:ln>
        </p:spPr>
      </p:sp>
      <p:sp>
        <p:nvSpPr>
          <p:cNvPr id="11" name="TextBox 11"/>
          <p:cNvSpPr txBox="1"/>
          <p:nvPr/>
        </p:nvSpPr>
        <p:spPr>
          <a:xfrm>
            <a:off x="9165871" y="6901614"/>
            <a:ext cx="6306089" cy="3119746"/>
          </a:xfrm>
          <a:prstGeom prst="rect">
            <a:avLst/>
          </a:prstGeom>
        </p:spPr>
        <p:txBody>
          <a:bodyPr lIns="50800" tIns="50800" rIns="50800" bIns="50800" rtlCol="0" anchor="ctr"/>
          <a:lstStyle/>
          <a:p>
            <a:pPr algn="ctr">
              <a:lnSpc>
                <a:spcPts val="3333"/>
              </a:lnSpc>
            </a:pPr>
            <a:endParaRPr/>
          </a:p>
        </p:txBody>
      </p:sp>
      <p:sp>
        <p:nvSpPr>
          <p:cNvPr id="15" name="TextBox 13">
            <a:extLst>
              <a:ext uri="{FF2B5EF4-FFF2-40B4-BE49-F238E27FC236}">
                <a16:creationId xmlns:a16="http://schemas.microsoft.com/office/drawing/2014/main" id="{D9A16435-D6A2-4A79-BE25-B2FDE49221FC}"/>
              </a:ext>
            </a:extLst>
          </p:cNvPr>
          <p:cNvSpPr txBox="1"/>
          <p:nvPr/>
        </p:nvSpPr>
        <p:spPr>
          <a:xfrm>
            <a:off x="7682974" y="2182934"/>
            <a:ext cx="9596182" cy="4801314"/>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400" dirty="0">
                <a:solidFill>
                  <a:srgbClr val="005B8B"/>
                </a:solidFill>
                <a:latin typeface="Avenir" panose="020B0604020202020204" charset="0"/>
              </a:rPr>
              <a:t>Setting goals</a:t>
            </a:r>
          </a:p>
          <a:p>
            <a:pPr marL="342900" indent="-342900">
              <a:buFont typeface="Arial" panose="020B0604020202020204" pitchFamily="34" charset="0"/>
              <a:buChar char="•"/>
            </a:pPr>
            <a:r>
              <a:rPr lang="en-US" sz="2400" dirty="0">
                <a:solidFill>
                  <a:srgbClr val="005B8B"/>
                </a:solidFill>
                <a:latin typeface="Avenir" panose="020B0604020202020204" charset="0"/>
              </a:rPr>
              <a:t>Establishing or improving study habits</a:t>
            </a:r>
          </a:p>
          <a:p>
            <a:pPr marL="342900" indent="-342900">
              <a:buFont typeface="Arial" panose="020B0604020202020204" pitchFamily="34" charset="0"/>
              <a:buChar char="•"/>
            </a:pPr>
            <a:r>
              <a:rPr lang="en-US" sz="2400" dirty="0">
                <a:solidFill>
                  <a:srgbClr val="005B8B"/>
                </a:solidFill>
                <a:latin typeface="Avenir" panose="020B0604020202020204" charset="0"/>
              </a:rPr>
              <a:t>Evaluating academic standing</a:t>
            </a:r>
          </a:p>
          <a:p>
            <a:pPr marL="342900" indent="-342900">
              <a:buFont typeface="Arial" panose="020B0604020202020204" pitchFamily="34" charset="0"/>
              <a:buChar char="•"/>
            </a:pPr>
            <a:r>
              <a:rPr lang="en-US" sz="2400" dirty="0">
                <a:solidFill>
                  <a:srgbClr val="005B8B"/>
                </a:solidFill>
                <a:latin typeface="Avenir" panose="020B0604020202020204" charset="0"/>
              </a:rPr>
              <a:t>Short-term personal counseling</a:t>
            </a:r>
          </a:p>
          <a:p>
            <a:pPr marL="342900" indent="-342900">
              <a:buFont typeface="Arial" panose="020B0604020202020204" pitchFamily="34" charset="0"/>
              <a:buChar char="•"/>
            </a:pPr>
            <a:r>
              <a:rPr lang="en-US" sz="2400" dirty="0">
                <a:solidFill>
                  <a:srgbClr val="005B8B"/>
                </a:solidFill>
                <a:latin typeface="Avenir" panose="020B0604020202020204" charset="0"/>
              </a:rPr>
              <a:t>Improving relationships and building a support system</a:t>
            </a:r>
          </a:p>
          <a:p>
            <a:pPr marL="342900" indent="-342900">
              <a:buFont typeface="Arial" panose="020B0604020202020204" pitchFamily="34" charset="0"/>
              <a:buChar char="•"/>
            </a:pPr>
            <a:r>
              <a:rPr lang="en-US" sz="2400" dirty="0">
                <a:solidFill>
                  <a:srgbClr val="005B8B"/>
                </a:solidFill>
                <a:latin typeface="Avenir" panose="020B0604020202020204" charset="0"/>
              </a:rPr>
              <a:t>Exploring self-care options</a:t>
            </a:r>
          </a:p>
          <a:p>
            <a:pPr marL="342900" indent="-342900">
              <a:buFont typeface="Arial" panose="020B0604020202020204" pitchFamily="34" charset="0"/>
              <a:buChar char="•"/>
            </a:pPr>
            <a:r>
              <a:rPr lang="en-US" sz="2400" dirty="0">
                <a:solidFill>
                  <a:srgbClr val="005B8B"/>
                </a:solidFill>
                <a:latin typeface="Avenir" panose="020B0604020202020204" charset="0"/>
              </a:rPr>
              <a:t>Connecting with resources on and off campus</a:t>
            </a:r>
          </a:p>
          <a:p>
            <a:pPr marL="342900" indent="-342900">
              <a:buFont typeface="Arial" panose="020B0604020202020204" pitchFamily="34" charset="0"/>
              <a:buChar char="•"/>
            </a:pPr>
            <a:r>
              <a:rPr lang="en-US" sz="2400" dirty="0">
                <a:solidFill>
                  <a:srgbClr val="005B8B"/>
                </a:solidFill>
                <a:latin typeface="Avenir" panose="020B0604020202020204" charset="0"/>
              </a:rPr>
              <a:t>Assisting with transfer degree planning</a:t>
            </a:r>
          </a:p>
          <a:p>
            <a:pPr marL="342900" indent="-342900">
              <a:buFont typeface="Arial" panose="020B0604020202020204" pitchFamily="34" charset="0"/>
              <a:buChar char="•"/>
            </a:pPr>
            <a:r>
              <a:rPr lang="en-US" sz="2400">
                <a:solidFill>
                  <a:srgbClr val="005B8B"/>
                </a:solidFill>
                <a:latin typeface="Avenir" panose="020B0604020202020204" charset="0"/>
              </a:rPr>
              <a:t>Career counseling/planning including resume and interview prep</a:t>
            </a:r>
          </a:p>
          <a:p>
            <a:pPr marL="342900" indent="-342900">
              <a:buFont typeface="Arial" panose="020B0604020202020204" pitchFamily="34" charset="0"/>
              <a:buChar char="•"/>
            </a:pPr>
            <a:r>
              <a:rPr lang="en-US" sz="2400">
                <a:solidFill>
                  <a:srgbClr val="005B8B"/>
                </a:solidFill>
                <a:latin typeface="Avenir" panose="020B0604020202020204" charset="0"/>
              </a:rPr>
              <a:t>Providing </a:t>
            </a:r>
            <a:r>
              <a:rPr lang="en-US" sz="2400" dirty="0">
                <a:solidFill>
                  <a:srgbClr val="005B8B"/>
                </a:solidFill>
                <a:latin typeface="Avenir" panose="020B0604020202020204" charset="0"/>
              </a:rPr>
              <a:t>placement test information, proctoring, and interpretation of results</a:t>
            </a:r>
          </a:p>
          <a:p>
            <a:pPr marL="342900" indent="-342900">
              <a:buFont typeface="Arial" panose="020B0604020202020204" pitchFamily="34" charset="0"/>
              <a:buChar char="•"/>
            </a:pPr>
            <a:r>
              <a:rPr lang="en-US" sz="2400" dirty="0">
                <a:solidFill>
                  <a:srgbClr val="005B8B"/>
                </a:solidFill>
                <a:latin typeface="Avenir" panose="020B0604020202020204" charset="0"/>
              </a:rPr>
              <a:t>Hosting workshops designed to meet students’ needs</a:t>
            </a:r>
          </a:p>
          <a:p>
            <a:pPr marL="342900" indent="-342900">
              <a:buFont typeface="Arial" panose="020B0604020202020204" pitchFamily="34" charset="0"/>
              <a:buChar char="•"/>
            </a:pPr>
            <a:r>
              <a:rPr lang="en-US" sz="2400" dirty="0">
                <a:solidFill>
                  <a:srgbClr val="005B8B"/>
                </a:solidFill>
                <a:latin typeface="Avenir" panose="020B0604020202020204" charset="0"/>
              </a:rPr>
              <a:t>Assisting with food insecurities</a:t>
            </a:r>
          </a:p>
        </p:txBody>
      </p:sp>
      <p:pic>
        <p:nvPicPr>
          <p:cNvPr id="16" name="Picture 15">
            <a:extLst>
              <a:ext uri="{FF2B5EF4-FFF2-40B4-BE49-F238E27FC236}">
                <a16:creationId xmlns:a16="http://schemas.microsoft.com/office/drawing/2014/main" id="{C74B41A7-28B0-481F-BD4F-EBF1397D14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20" y="714323"/>
            <a:ext cx="6643726" cy="2322660"/>
          </a:xfrm>
          <a:prstGeom prst="rect">
            <a:avLst/>
          </a:prstGeom>
        </p:spPr>
      </p:pic>
      <p:sp>
        <p:nvSpPr>
          <p:cNvPr id="8" name="TextBox 7">
            <a:extLst>
              <a:ext uri="{FF2B5EF4-FFF2-40B4-BE49-F238E27FC236}">
                <a16:creationId xmlns:a16="http://schemas.microsoft.com/office/drawing/2014/main" id="{D06223D7-B11D-4E84-A1CD-033C2090247F}"/>
              </a:ext>
            </a:extLst>
          </p:cNvPr>
          <p:cNvSpPr txBox="1"/>
          <p:nvPr/>
        </p:nvSpPr>
        <p:spPr>
          <a:xfrm>
            <a:off x="1781294" y="7117629"/>
            <a:ext cx="4306756" cy="3447098"/>
          </a:xfrm>
          <a:prstGeom prst="rect">
            <a:avLst/>
          </a:prstGeom>
          <a:noFill/>
        </p:spPr>
        <p:txBody>
          <a:bodyPr wrap="none" rtlCol="0">
            <a:spAutoFit/>
          </a:bodyPr>
          <a:lstStyle/>
          <a:p>
            <a:pPr algn="ctr"/>
            <a:r>
              <a:rPr lang="en-US" sz="2000" b="1" dirty="0">
                <a:solidFill>
                  <a:schemeClr val="bg1"/>
                </a:solidFill>
                <a:latin typeface="Avenir" panose="020B0604020202020204" charset="0"/>
                <a:cs typeface="Arial" panose="020B0604020202020204" pitchFamily="34" charset="0"/>
              </a:rPr>
              <a:t>Kimberly Jackson</a:t>
            </a:r>
            <a:br>
              <a:rPr lang="en-US" sz="2000" dirty="0">
                <a:solidFill>
                  <a:schemeClr val="bg1"/>
                </a:solidFill>
                <a:latin typeface="Avenir" panose="020B0604020202020204" charset="0"/>
                <a:cs typeface="Arial" panose="020B0604020202020204" pitchFamily="34" charset="0"/>
              </a:rPr>
            </a:br>
            <a:r>
              <a:rPr lang="en-US" sz="2000" b="1" dirty="0">
                <a:solidFill>
                  <a:schemeClr val="bg1"/>
                </a:solidFill>
                <a:latin typeface="Avenir" panose="020B0604020202020204" charset="0"/>
                <a:cs typeface="Arial" panose="020B0604020202020204" pitchFamily="34" charset="0"/>
              </a:rPr>
              <a:t>Building 9-925</a:t>
            </a:r>
            <a:br>
              <a:rPr lang="en-US" sz="2000" dirty="0">
                <a:solidFill>
                  <a:schemeClr val="bg1"/>
                </a:solidFill>
                <a:latin typeface="Avenir" panose="020B0604020202020204" charset="0"/>
                <a:cs typeface="Arial" panose="020B0604020202020204" pitchFamily="34" charset="0"/>
              </a:rPr>
            </a:br>
            <a:r>
              <a:rPr lang="en-US" sz="2000" dirty="0">
                <a:solidFill>
                  <a:schemeClr val="bg1"/>
                </a:solidFill>
                <a:latin typeface="Avenir" panose="020B0604020202020204" charset="0"/>
                <a:cs typeface="Arial" panose="020B0604020202020204" pitchFamily="34" charset="0"/>
              </a:rPr>
              <a:t>(</a:t>
            </a:r>
            <a:r>
              <a:rPr lang="en-US" sz="2000" b="1" dirty="0">
                <a:solidFill>
                  <a:schemeClr val="bg1"/>
                </a:solidFill>
                <a:latin typeface="Avenir" panose="020B0604020202020204" charset="0"/>
                <a:cs typeface="Arial" panose="020B0604020202020204" pitchFamily="34" charset="0"/>
              </a:rPr>
              <a:t>252) 940-6252</a:t>
            </a:r>
            <a:br>
              <a:rPr lang="en-US" sz="2000" dirty="0">
                <a:solidFill>
                  <a:schemeClr val="bg1"/>
                </a:solidFill>
                <a:latin typeface="Avenir" panose="020B0604020202020204" charset="0"/>
                <a:cs typeface="Arial" panose="020B0604020202020204" pitchFamily="34" charset="0"/>
              </a:rPr>
            </a:br>
            <a:r>
              <a:rPr lang="en-US" sz="2000" b="1" dirty="0">
                <a:solidFill>
                  <a:schemeClr val="bg1"/>
                </a:solidFill>
                <a:latin typeface="Avenir" panose="020B0604020202020204" charset="0"/>
                <a:cs typeface="Arial" panose="020B0604020202020204" pitchFamily="34" charset="0"/>
                <a:hlinkClick r:id="rId5">
                  <a:extLst>
                    <a:ext uri="{A12FA001-AC4F-418D-AE19-62706E023703}">
                      <ahyp:hlinkClr xmlns:ahyp="http://schemas.microsoft.com/office/drawing/2018/hyperlinkcolor" val="tx"/>
                    </a:ext>
                  </a:extLst>
                </a:hlinkClick>
              </a:rPr>
              <a:t>Kimberly.Jackson@Beaufortccc.edu</a:t>
            </a:r>
            <a:endParaRPr lang="en-US" sz="2000" b="1" dirty="0">
              <a:solidFill>
                <a:schemeClr val="bg1"/>
              </a:solidFill>
              <a:latin typeface="Avenir" panose="020B0604020202020204" charset="0"/>
              <a:cs typeface="Arial" panose="020B0604020202020204" pitchFamily="34" charset="0"/>
            </a:endParaRPr>
          </a:p>
          <a:p>
            <a:pPr algn="ctr"/>
            <a:endParaRPr lang="en-US" sz="2000" b="1" dirty="0">
              <a:solidFill>
                <a:schemeClr val="bg1"/>
              </a:solidFill>
              <a:latin typeface="Avenir" panose="020B0604020202020204" charset="0"/>
              <a:cs typeface="Arial" panose="020B0604020202020204" pitchFamily="34" charset="0"/>
            </a:endParaRPr>
          </a:p>
          <a:p>
            <a:pPr algn="ctr"/>
            <a:r>
              <a:rPr lang="en-US" sz="2000" b="1" dirty="0">
                <a:solidFill>
                  <a:schemeClr val="bg1"/>
                </a:solidFill>
                <a:latin typeface="Avenir" panose="020B0604020202020204" charset="0"/>
                <a:cs typeface="Arial" panose="020B0604020202020204" pitchFamily="34" charset="0"/>
              </a:rPr>
              <a:t>Jamie Cohick</a:t>
            </a:r>
          </a:p>
          <a:p>
            <a:pPr algn="ctr"/>
            <a:r>
              <a:rPr lang="en-US" sz="2000" b="1" dirty="0">
                <a:solidFill>
                  <a:schemeClr val="bg1"/>
                </a:solidFill>
                <a:latin typeface="Avenir" panose="020B0604020202020204" charset="0"/>
                <a:cs typeface="Arial" panose="020B0604020202020204" pitchFamily="34" charset="0"/>
              </a:rPr>
              <a:t>Building 9-924</a:t>
            </a:r>
          </a:p>
          <a:p>
            <a:pPr algn="ctr"/>
            <a:r>
              <a:rPr lang="en-US" sz="2000" b="1" dirty="0">
                <a:solidFill>
                  <a:schemeClr val="bg1"/>
                </a:solidFill>
                <a:latin typeface="Avenir" panose="020B0604020202020204" charset="0"/>
                <a:cs typeface="Arial" panose="020B0604020202020204" pitchFamily="34" charset="0"/>
              </a:rPr>
              <a:t>(252) 940-6443</a:t>
            </a:r>
          </a:p>
          <a:p>
            <a:pPr algn="ctr"/>
            <a:r>
              <a:rPr lang="en-US" sz="2000" b="1" dirty="0">
                <a:solidFill>
                  <a:schemeClr val="bg1"/>
                </a:solidFill>
                <a:latin typeface="Avenir" panose="020B0604020202020204" charset="0"/>
                <a:cs typeface="Arial" panose="020B0604020202020204" pitchFamily="34" charset="0"/>
                <a:hlinkClick r:id="rId6">
                  <a:extLst>
                    <a:ext uri="{A12FA001-AC4F-418D-AE19-62706E023703}">
                      <ahyp:hlinkClr xmlns:ahyp="http://schemas.microsoft.com/office/drawing/2018/hyperlinkcolor" val="tx"/>
                    </a:ext>
                  </a:extLst>
                </a:hlinkClick>
              </a:rPr>
              <a:t>Jamie.Cohick@Beaufortccc.edu</a:t>
            </a:r>
            <a:r>
              <a:rPr lang="en-US" sz="2000" b="1" dirty="0">
                <a:solidFill>
                  <a:schemeClr val="bg1"/>
                </a:solidFill>
                <a:latin typeface="Avenir" panose="020B0604020202020204" charset="0"/>
                <a:cs typeface="Arial" panose="020B0604020202020204" pitchFamily="34" charset="0"/>
              </a:rPr>
              <a:t> </a:t>
            </a:r>
          </a:p>
          <a:p>
            <a:pPr algn="ctr"/>
            <a:endParaRPr lang="en-US" sz="2000" b="1" dirty="0">
              <a:solidFill>
                <a:schemeClr val="bg1"/>
              </a:solidFill>
              <a:latin typeface="Avenir" panose="020B0604020202020204" charset="0"/>
              <a:cs typeface="Arial" panose="020B0604020202020204" pitchFamily="34" charset="0"/>
            </a:endParaRPr>
          </a:p>
          <a:p>
            <a:endParaRPr lang="en-US" sz="2000" dirty="0">
              <a:latin typeface="Avenir" panose="020B0604020202020204" charset="0"/>
            </a:endParaRPr>
          </a:p>
        </p:txBody>
      </p:sp>
      <p:sp>
        <p:nvSpPr>
          <p:cNvPr id="9" name="TextBox 8">
            <a:extLst>
              <a:ext uri="{FF2B5EF4-FFF2-40B4-BE49-F238E27FC236}">
                <a16:creationId xmlns:a16="http://schemas.microsoft.com/office/drawing/2014/main" id="{C4F3BCCA-6DAB-4360-97FA-97ED2D33E468}"/>
              </a:ext>
            </a:extLst>
          </p:cNvPr>
          <p:cNvSpPr txBox="1"/>
          <p:nvPr/>
        </p:nvSpPr>
        <p:spPr>
          <a:xfrm>
            <a:off x="7441148" y="876300"/>
            <a:ext cx="10514097" cy="1477328"/>
          </a:xfrm>
          <a:prstGeom prst="rect">
            <a:avLst/>
          </a:prstGeom>
          <a:noFill/>
        </p:spPr>
        <p:txBody>
          <a:bodyPr wrap="none" rtlCol="0">
            <a:spAutoFit/>
          </a:bodyPr>
          <a:lstStyle/>
          <a:p>
            <a:r>
              <a:rPr lang="en-US" sz="2400" spc="305" dirty="0">
                <a:solidFill>
                  <a:srgbClr val="005B8B"/>
                </a:solidFill>
                <a:latin typeface="Avenir"/>
              </a:rPr>
              <a:t>The Counseling Center offers a variety of services to </a:t>
            </a:r>
          </a:p>
          <a:p>
            <a:r>
              <a:rPr lang="en-US" sz="2400" spc="305" dirty="0">
                <a:solidFill>
                  <a:srgbClr val="005B8B"/>
                </a:solidFill>
                <a:latin typeface="Avenir"/>
              </a:rPr>
              <a:t>meet students’ academic, personal, and vocational needs. </a:t>
            </a:r>
          </a:p>
          <a:p>
            <a:r>
              <a:rPr lang="en-US" sz="2400" spc="305" dirty="0">
                <a:solidFill>
                  <a:srgbClr val="005B8B"/>
                </a:solidFill>
                <a:latin typeface="Avenir"/>
              </a:rPr>
              <a:t>Services include, but are not limited to, the following:</a:t>
            </a:r>
            <a:endParaRPr lang="en-US" sz="2400" dirty="0">
              <a:solidFill>
                <a:srgbClr val="005B8B"/>
              </a:solidFill>
              <a:latin typeface="Avenir" panose="020B0604020202020204" charset="0"/>
            </a:endParaRPr>
          </a:p>
          <a:p>
            <a:endParaRPr lang="en-US" dirty="0"/>
          </a:p>
        </p:txBody>
      </p:sp>
      <p:sp>
        <p:nvSpPr>
          <p:cNvPr id="10" name="TextBox 9">
            <a:extLst>
              <a:ext uri="{FF2B5EF4-FFF2-40B4-BE49-F238E27FC236}">
                <a16:creationId xmlns:a16="http://schemas.microsoft.com/office/drawing/2014/main" id="{8DDEF20A-B195-4A43-8A7E-157A490E2F7F}"/>
              </a:ext>
            </a:extLst>
          </p:cNvPr>
          <p:cNvSpPr txBox="1"/>
          <p:nvPr/>
        </p:nvSpPr>
        <p:spPr>
          <a:xfrm>
            <a:off x="7477685" y="7929798"/>
            <a:ext cx="9682459" cy="1384995"/>
          </a:xfrm>
          <a:prstGeom prst="rect">
            <a:avLst/>
          </a:prstGeom>
          <a:noFill/>
        </p:spPr>
        <p:txBody>
          <a:bodyPr wrap="none" rtlCol="0">
            <a:spAutoFit/>
          </a:bodyPr>
          <a:lstStyle/>
          <a:p>
            <a:r>
              <a:rPr lang="en-US" sz="2000" dirty="0">
                <a:solidFill>
                  <a:srgbClr val="005B8B"/>
                </a:solidFill>
                <a:latin typeface="Avenir" panose="020B0604020202020204" charset="0"/>
              </a:rPr>
              <a:t>Most information shared with our counselors is kept confidential. Only with your </a:t>
            </a:r>
          </a:p>
          <a:p>
            <a:r>
              <a:rPr lang="en-US" sz="2000" dirty="0">
                <a:solidFill>
                  <a:srgbClr val="005B8B"/>
                </a:solidFill>
                <a:latin typeface="Avenir" panose="020B0604020202020204" charset="0"/>
              </a:rPr>
              <a:t>consent will we release information to anyone outside BCCC’s Counseling Center, </a:t>
            </a:r>
          </a:p>
          <a:p>
            <a:r>
              <a:rPr lang="en-US" sz="2000" dirty="0">
                <a:solidFill>
                  <a:srgbClr val="005B8B"/>
                </a:solidFill>
                <a:latin typeface="Avenir" panose="020B0604020202020204" charset="0"/>
              </a:rPr>
              <a:t>except as required by law. Legal exceptions include:</a:t>
            </a:r>
          </a:p>
          <a:p>
            <a:endParaRPr lang="en-US" sz="2400" dirty="0">
              <a:solidFill>
                <a:srgbClr val="005B8B"/>
              </a:solidFill>
              <a:latin typeface="Avenir" panose="020B0604020202020204" charset="0"/>
            </a:endParaRPr>
          </a:p>
        </p:txBody>
      </p:sp>
      <p:sp>
        <p:nvSpPr>
          <p:cNvPr id="14" name="TextBox 13">
            <a:extLst>
              <a:ext uri="{FF2B5EF4-FFF2-40B4-BE49-F238E27FC236}">
                <a16:creationId xmlns:a16="http://schemas.microsoft.com/office/drawing/2014/main" id="{745A55D7-8E65-463A-9FFB-9FC198937F82}"/>
              </a:ext>
            </a:extLst>
          </p:cNvPr>
          <p:cNvSpPr txBox="1"/>
          <p:nvPr/>
        </p:nvSpPr>
        <p:spPr>
          <a:xfrm>
            <a:off x="7620000" y="9036475"/>
            <a:ext cx="6016391" cy="984885"/>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5B8B"/>
                </a:solidFill>
                <a:latin typeface="Avenir" panose="020B0604020202020204" charset="0"/>
              </a:rPr>
              <a:t>Clear and imminent danger to yourself or others</a:t>
            </a:r>
          </a:p>
          <a:p>
            <a:pPr marL="285750" indent="-285750">
              <a:buFont typeface="Arial" panose="020B0604020202020204" pitchFamily="34" charset="0"/>
              <a:buChar char="•"/>
            </a:pPr>
            <a:r>
              <a:rPr lang="en-US" sz="2000" dirty="0">
                <a:solidFill>
                  <a:srgbClr val="005B8B"/>
                </a:solidFill>
                <a:latin typeface="Avenir" panose="020B0604020202020204" charset="0"/>
              </a:rPr>
              <a:t>Court Order</a:t>
            </a:r>
          </a:p>
          <a:p>
            <a:endParaRPr lang="en-US" dirty="0"/>
          </a:p>
        </p:txBody>
      </p:sp>
      <p:sp>
        <p:nvSpPr>
          <p:cNvPr id="17" name="Rectangle 16">
            <a:extLst>
              <a:ext uri="{FF2B5EF4-FFF2-40B4-BE49-F238E27FC236}">
                <a16:creationId xmlns:a16="http://schemas.microsoft.com/office/drawing/2014/main" id="{38F5BEE0-3C39-49B8-BA89-7F30D4A2553B}"/>
              </a:ext>
            </a:extLst>
          </p:cNvPr>
          <p:cNvSpPr/>
          <p:nvPr/>
        </p:nvSpPr>
        <p:spPr>
          <a:xfrm>
            <a:off x="7477685" y="7493142"/>
            <a:ext cx="2207656" cy="461665"/>
          </a:xfrm>
          <a:prstGeom prst="rect">
            <a:avLst/>
          </a:prstGeom>
        </p:spPr>
        <p:txBody>
          <a:bodyPr wrap="none">
            <a:spAutoFit/>
          </a:bodyPr>
          <a:lstStyle/>
          <a:p>
            <a:r>
              <a:rPr lang="en-US" sz="2400" b="1" dirty="0">
                <a:solidFill>
                  <a:srgbClr val="005B8B"/>
                </a:solidFill>
                <a:latin typeface="Avenir" panose="020B0604020202020204" charset="0"/>
              </a:rPr>
              <a:t>Confidentiality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CECEF"/>
        </a:solidFill>
        <a:effectLst/>
      </p:bgPr>
    </p:bg>
    <p:spTree>
      <p:nvGrpSpPr>
        <p:cNvPr id="1" name=""/>
        <p:cNvGrpSpPr/>
        <p:nvPr/>
      </p:nvGrpSpPr>
      <p:grpSpPr>
        <a:xfrm>
          <a:off x="0" y="0"/>
          <a:ext cx="0" cy="0"/>
          <a:chOff x="0" y="0"/>
          <a:chExt cx="0" cy="0"/>
        </a:xfrm>
      </p:grpSpPr>
      <p:sp>
        <p:nvSpPr>
          <p:cNvPr id="2" name="Freeform 2"/>
          <p:cNvSpPr/>
          <p:nvPr/>
        </p:nvSpPr>
        <p:spPr>
          <a:xfrm rot="-5400000" flipH="1" flipV="1">
            <a:off x="-552266" y="590366"/>
            <a:ext cx="10287000" cy="9106267"/>
          </a:xfrm>
          <a:custGeom>
            <a:avLst/>
            <a:gdLst/>
            <a:ahLst/>
            <a:cxnLst/>
            <a:rect l="l" t="t" r="r" b="b"/>
            <a:pathLst>
              <a:path w="9106267" h="9106267">
                <a:moveTo>
                  <a:pt x="9106267" y="9106267"/>
                </a:moveTo>
                <a:lnTo>
                  <a:pt x="0" y="9106267"/>
                </a:lnTo>
                <a:lnTo>
                  <a:pt x="0" y="0"/>
                </a:lnTo>
                <a:lnTo>
                  <a:pt x="9106267" y="0"/>
                </a:lnTo>
                <a:lnTo>
                  <a:pt x="9106267" y="9106267"/>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8575235" y="531033"/>
            <a:ext cx="10287000" cy="9224933"/>
          </a:xfrm>
          <a:custGeom>
            <a:avLst/>
            <a:gdLst/>
            <a:ahLst/>
            <a:cxnLst/>
            <a:rect l="l" t="t" r="r" b="b"/>
            <a:pathLst>
              <a:path w="9224933" h="9224933">
                <a:moveTo>
                  <a:pt x="0" y="0"/>
                </a:moveTo>
                <a:lnTo>
                  <a:pt x="9224933" y="0"/>
                </a:lnTo>
                <a:lnTo>
                  <a:pt x="9224933" y="9224933"/>
                </a:lnTo>
                <a:lnTo>
                  <a:pt x="0" y="92249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528470" y="603237"/>
            <a:ext cx="6809820" cy="696601"/>
          </a:xfrm>
          <a:prstGeom prst="rect">
            <a:avLst/>
          </a:prstGeom>
        </p:spPr>
        <p:txBody>
          <a:bodyPr lIns="0" tIns="0" rIns="0" bIns="0" rtlCol="0" anchor="t">
            <a:spAutoFit/>
          </a:bodyPr>
          <a:lstStyle/>
          <a:p>
            <a:pPr>
              <a:lnSpc>
                <a:spcPts val="5691"/>
              </a:lnSpc>
            </a:pPr>
            <a:r>
              <a:rPr lang="en-US" sz="4742" spc="142" dirty="0">
                <a:solidFill>
                  <a:srgbClr val="FFFFFF"/>
                </a:solidFill>
                <a:effectLst>
                  <a:outerShdw blurRad="50800" dist="38100" dir="2700000" algn="tl" rotWithShape="0">
                    <a:prstClr val="black">
                      <a:alpha val="40000"/>
                    </a:prstClr>
                  </a:outerShdw>
                </a:effectLst>
                <a:latin typeface="Avenir Ultra-Bold"/>
              </a:rPr>
              <a:t>Accessibility Services</a:t>
            </a:r>
          </a:p>
        </p:txBody>
      </p:sp>
      <p:sp>
        <p:nvSpPr>
          <p:cNvPr id="10" name="TextBox 10"/>
          <p:cNvSpPr txBox="1"/>
          <p:nvPr/>
        </p:nvSpPr>
        <p:spPr>
          <a:xfrm>
            <a:off x="373715" y="1620818"/>
            <a:ext cx="7580443" cy="3104761"/>
          </a:xfrm>
          <a:prstGeom prst="rect">
            <a:avLst/>
          </a:prstGeom>
        </p:spPr>
        <p:txBody>
          <a:bodyPr lIns="0" tIns="0" rIns="0" bIns="0" rtlCol="0" anchor="t">
            <a:spAutoFit/>
          </a:bodyPr>
          <a:lstStyle/>
          <a:p>
            <a:pPr marL="326073" lvl="1">
              <a:lnSpc>
                <a:spcPts val="3534"/>
              </a:lnSpc>
            </a:pPr>
            <a:r>
              <a:rPr lang="en-US" sz="2400" dirty="0">
                <a:solidFill>
                  <a:schemeClr val="bg1"/>
                </a:solidFill>
                <a:effectLst>
                  <a:outerShdw blurRad="50800" dist="38100" dir="2700000" algn="tl" rotWithShape="0">
                    <a:prstClr val="black">
                      <a:alpha val="40000"/>
                    </a:prstClr>
                  </a:outerShdw>
                </a:effectLst>
                <a:latin typeface="Avenir" panose="020B0604020202020204" charset="0"/>
              </a:rPr>
              <a:t>It is our goal to promote equal access in all campus programs, activities, and events for individuals with disabilities through universal design and inclusive environments. Our Accessibility Services Coordinator (ASC) is dedicated to supporting students with a qualified disability in their quest for higher education.</a:t>
            </a:r>
            <a:endParaRPr lang="en-US" sz="2400" spc="151" dirty="0">
              <a:solidFill>
                <a:schemeClr val="bg1"/>
              </a:solidFill>
              <a:effectLst>
                <a:outerShdw blurRad="50800" dist="38100" dir="2700000" algn="tl" rotWithShape="0">
                  <a:prstClr val="black">
                    <a:alpha val="40000"/>
                  </a:prstClr>
                </a:outerShdw>
              </a:effectLst>
              <a:latin typeface="Avenir" panose="020B0604020202020204" charset="0"/>
            </a:endParaRPr>
          </a:p>
        </p:txBody>
      </p:sp>
      <p:sp>
        <p:nvSpPr>
          <p:cNvPr id="11" name="TextBox 11"/>
          <p:cNvSpPr txBox="1"/>
          <p:nvPr/>
        </p:nvSpPr>
        <p:spPr>
          <a:xfrm>
            <a:off x="9856642" y="506302"/>
            <a:ext cx="7369528" cy="679673"/>
          </a:xfrm>
          <a:prstGeom prst="rect">
            <a:avLst/>
          </a:prstGeom>
        </p:spPr>
        <p:txBody>
          <a:bodyPr lIns="0" tIns="0" rIns="0" bIns="0" rtlCol="0" anchor="t">
            <a:spAutoFit/>
          </a:bodyPr>
          <a:lstStyle/>
          <a:p>
            <a:pPr>
              <a:lnSpc>
                <a:spcPts val="5328"/>
              </a:lnSpc>
            </a:pPr>
            <a:r>
              <a:rPr lang="en-US" sz="4440" spc="133" dirty="0">
                <a:solidFill>
                  <a:srgbClr val="005B8B"/>
                </a:solidFill>
                <a:effectLst>
                  <a:outerShdw blurRad="50800" dist="38100" algn="l" rotWithShape="0">
                    <a:prstClr val="black">
                      <a:alpha val="40000"/>
                    </a:prstClr>
                  </a:outerShdw>
                </a:effectLst>
                <a:latin typeface="Avenir Ultra-Bold"/>
              </a:rPr>
              <a:t>Special Services</a:t>
            </a:r>
          </a:p>
        </p:txBody>
      </p:sp>
      <p:sp>
        <p:nvSpPr>
          <p:cNvPr id="12" name="TextBox 12"/>
          <p:cNvSpPr txBox="1"/>
          <p:nvPr/>
        </p:nvSpPr>
        <p:spPr>
          <a:xfrm>
            <a:off x="9372600" y="1377837"/>
            <a:ext cx="9138532" cy="2651816"/>
          </a:xfrm>
          <a:prstGeom prst="rect">
            <a:avLst/>
          </a:prstGeom>
        </p:spPr>
        <p:txBody>
          <a:bodyPr lIns="0" tIns="0" rIns="0" bIns="0" rtlCol="0" anchor="t">
            <a:spAutoFit/>
          </a:bodyPr>
          <a:lstStyle/>
          <a:p>
            <a:pPr marL="652019" lvl="1" indent="-326009">
              <a:lnSpc>
                <a:spcPts val="4228"/>
              </a:lnSpc>
              <a:buFont typeface="Arial"/>
              <a:buChar char="•"/>
            </a:pPr>
            <a:r>
              <a:rPr lang="en-US" sz="3200" dirty="0">
                <a:solidFill>
                  <a:srgbClr val="005B8B"/>
                </a:solidFill>
                <a:latin typeface="Avenir" panose="020B0604020202020204" charset="0"/>
                <a:cs typeface="Arial" panose="020B0604020202020204" pitchFamily="34" charset="0"/>
              </a:rPr>
              <a:t>Interpreters for the hearing impaired</a:t>
            </a:r>
          </a:p>
          <a:p>
            <a:pPr marL="652019" lvl="1" indent="-326009">
              <a:lnSpc>
                <a:spcPts val="4228"/>
              </a:lnSpc>
              <a:buFont typeface="Arial"/>
              <a:buChar char="•"/>
            </a:pPr>
            <a:r>
              <a:rPr lang="en-US" sz="3200" dirty="0">
                <a:solidFill>
                  <a:srgbClr val="005B8B"/>
                </a:solidFill>
                <a:latin typeface="Avenir" panose="020B0604020202020204" charset="0"/>
                <a:cs typeface="Arial" panose="020B0604020202020204" pitchFamily="34" charset="0"/>
              </a:rPr>
              <a:t>Auxiliary aids</a:t>
            </a:r>
          </a:p>
          <a:p>
            <a:pPr marL="652019" lvl="1" indent="-326009">
              <a:lnSpc>
                <a:spcPts val="4228"/>
              </a:lnSpc>
              <a:buFont typeface="Arial"/>
              <a:buChar char="•"/>
            </a:pPr>
            <a:r>
              <a:rPr lang="en-US" sz="3200" dirty="0">
                <a:solidFill>
                  <a:srgbClr val="005B8B"/>
                </a:solidFill>
                <a:latin typeface="Avenir" panose="020B0604020202020204" charset="0"/>
                <a:cs typeface="Arial" panose="020B0604020202020204" pitchFamily="34" charset="0"/>
              </a:rPr>
              <a:t>Testing modifications</a:t>
            </a:r>
          </a:p>
          <a:p>
            <a:pPr marL="652019" lvl="1" indent="-326009">
              <a:lnSpc>
                <a:spcPts val="4228"/>
              </a:lnSpc>
              <a:buFont typeface="Arial"/>
              <a:buChar char="•"/>
            </a:pPr>
            <a:r>
              <a:rPr lang="en-US" sz="3200" dirty="0">
                <a:solidFill>
                  <a:srgbClr val="005B8B"/>
                </a:solidFill>
                <a:latin typeface="Avenir" panose="020B0604020202020204" charset="0"/>
                <a:cs typeface="Arial" panose="020B0604020202020204" pitchFamily="34" charset="0"/>
              </a:rPr>
              <a:t>Securing alternative text</a:t>
            </a:r>
          </a:p>
          <a:p>
            <a:pPr marL="652019" lvl="1" indent="-326009">
              <a:lnSpc>
                <a:spcPts val="4228"/>
              </a:lnSpc>
              <a:buFont typeface="Arial"/>
              <a:buChar char="•"/>
            </a:pPr>
            <a:r>
              <a:rPr lang="en-US" sz="3200" dirty="0">
                <a:solidFill>
                  <a:srgbClr val="005B8B"/>
                </a:solidFill>
                <a:latin typeface="Avenir" panose="020B0604020202020204" charset="0"/>
                <a:cs typeface="Arial" panose="020B0604020202020204" pitchFamily="34" charset="0"/>
              </a:rPr>
              <a:t>Academic planning</a:t>
            </a:r>
            <a:endParaRPr lang="en-US" sz="3020" spc="151" dirty="0">
              <a:solidFill>
                <a:srgbClr val="005B8B"/>
              </a:solidFill>
              <a:effectLst>
                <a:outerShdw blurRad="50800" dist="38100" algn="l" rotWithShape="0">
                  <a:prstClr val="black">
                    <a:alpha val="65000"/>
                  </a:prstClr>
                </a:outerShdw>
              </a:effectLst>
              <a:latin typeface="Avenir" panose="020B0604020202020204" charset="0"/>
              <a:cs typeface="Arial" panose="020B0604020202020204" pitchFamily="34" charset="0"/>
            </a:endParaRPr>
          </a:p>
        </p:txBody>
      </p:sp>
      <p:pic>
        <p:nvPicPr>
          <p:cNvPr id="14" name="Picture 13">
            <a:extLst>
              <a:ext uri="{FF2B5EF4-FFF2-40B4-BE49-F238E27FC236}">
                <a16:creationId xmlns:a16="http://schemas.microsoft.com/office/drawing/2014/main" id="{AAFB58F9-223E-4D59-8349-BC0D85B071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49600" y="2319227"/>
            <a:ext cx="1996925" cy="1707945"/>
          </a:xfrm>
          <a:prstGeom prst="rect">
            <a:avLst/>
          </a:prstGeom>
        </p:spPr>
      </p:pic>
      <p:sp>
        <p:nvSpPr>
          <p:cNvPr id="13" name="TextBox 11">
            <a:extLst>
              <a:ext uri="{FF2B5EF4-FFF2-40B4-BE49-F238E27FC236}">
                <a16:creationId xmlns:a16="http://schemas.microsoft.com/office/drawing/2014/main" id="{248D80D6-A07C-4058-98BB-697992B500A7}"/>
              </a:ext>
            </a:extLst>
          </p:cNvPr>
          <p:cNvSpPr txBox="1"/>
          <p:nvPr/>
        </p:nvSpPr>
        <p:spPr>
          <a:xfrm>
            <a:off x="667608" y="5232741"/>
            <a:ext cx="3248102" cy="679673"/>
          </a:xfrm>
          <a:prstGeom prst="rect">
            <a:avLst/>
          </a:prstGeom>
        </p:spPr>
        <p:txBody>
          <a:bodyPr wrap="square" lIns="0" tIns="0" rIns="0" bIns="0" rtlCol="0" anchor="t">
            <a:spAutoFit/>
          </a:bodyPr>
          <a:lstStyle/>
          <a:p>
            <a:pPr>
              <a:lnSpc>
                <a:spcPts val="5328"/>
              </a:lnSpc>
            </a:pPr>
            <a:r>
              <a:rPr lang="en-US" sz="4800" spc="300" dirty="0">
                <a:ln w="3175">
                  <a:solidFill>
                    <a:schemeClr val="tx2">
                      <a:lumMod val="75000"/>
                    </a:schemeClr>
                  </a:solidFill>
                </a:ln>
                <a:solidFill>
                  <a:schemeClr val="tx2">
                    <a:lumMod val="75000"/>
                  </a:schemeClr>
                </a:solidFill>
                <a:effectLst>
                  <a:outerShdw blurRad="50800" dist="38100" dir="2700000" algn="tl" rotWithShape="0">
                    <a:prstClr val="black">
                      <a:alpha val="40000"/>
                    </a:prstClr>
                  </a:outerShdw>
                </a:effectLst>
                <a:latin typeface="Avenir Bold" panose="020B0604020202020204" charset="0"/>
              </a:rPr>
              <a:t>Eligibility</a:t>
            </a:r>
            <a:endParaRPr lang="en-US" sz="4440" spc="300" dirty="0">
              <a:ln w="3175">
                <a:solidFill>
                  <a:schemeClr val="tx2">
                    <a:lumMod val="75000"/>
                  </a:schemeClr>
                </a:solidFill>
              </a:ln>
              <a:solidFill>
                <a:schemeClr val="tx2">
                  <a:lumMod val="75000"/>
                </a:schemeClr>
              </a:solidFill>
              <a:effectLst>
                <a:outerShdw blurRad="50800" dist="38100" dir="2700000" algn="tl" rotWithShape="0">
                  <a:prstClr val="black">
                    <a:alpha val="40000"/>
                  </a:prstClr>
                </a:outerShdw>
              </a:effectLst>
              <a:latin typeface="Avenir Bold" panose="020B0604020202020204" charset="0"/>
            </a:endParaRPr>
          </a:p>
        </p:txBody>
      </p:sp>
      <p:sp>
        <p:nvSpPr>
          <p:cNvPr id="17" name="TextBox 12">
            <a:extLst>
              <a:ext uri="{FF2B5EF4-FFF2-40B4-BE49-F238E27FC236}">
                <a16:creationId xmlns:a16="http://schemas.microsoft.com/office/drawing/2014/main" id="{9AB125DE-D569-4A8A-BEA0-D27B253558D9}"/>
              </a:ext>
            </a:extLst>
          </p:cNvPr>
          <p:cNvSpPr txBox="1"/>
          <p:nvPr/>
        </p:nvSpPr>
        <p:spPr>
          <a:xfrm>
            <a:off x="526774" y="5998105"/>
            <a:ext cx="7369528" cy="3462486"/>
          </a:xfrm>
          <a:prstGeom prst="rect">
            <a:avLst/>
          </a:prstGeom>
        </p:spPr>
        <p:txBody>
          <a:bodyPr wrap="square" lIns="0" tIns="0" rIns="0" bIns="0" rtlCol="0" anchor="t">
            <a:spAutoFit/>
          </a:bodyPr>
          <a:lstStyle/>
          <a:p>
            <a:pPr marL="326010" lvl="1"/>
            <a:r>
              <a:rPr lang="en-US" sz="2400" dirty="0">
                <a:solidFill>
                  <a:schemeClr val="tx2">
                    <a:lumMod val="75000"/>
                  </a:schemeClr>
                </a:solidFill>
                <a:latin typeface="Avenir" panose="020B0604020202020204" charset="0"/>
                <a:cs typeface="Arial" panose="020B0604020202020204" pitchFamily="34" charset="0"/>
              </a:rPr>
              <a:t>Eligible students must:</a:t>
            </a:r>
          </a:p>
          <a:p>
            <a:pPr marL="326010" lvl="1"/>
            <a:endParaRPr lang="en-US" sz="900" dirty="0">
              <a:solidFill>
                <a:schemeClr val="tx2">
                  <a:lumMod val="75000"/>
                </a:schemeClr>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tx2">
                    <a:lumMod val="75000"/>
                  </a:schemeClr>
                </a:solidFill>
                <a:latin typeface="Avenir" panose="020B0604020202020204" charset="0"/>
                <a:cs typeface="Arial" panose="020B0604020202020204" pitchFamily="34" charset="0"/>
              </a:rPr>
              <a:t>Have a physical or mental impairment that substantially limits one or more major life activities, such as caring for one’s self, performing manual tasks, walking, seeing, hearing, speaking, breathing, or learning</a:t>
            </a:r>
          </a:p>
          <a:p>
            <a:endParaRPr lang="en-US" sz="2400" dirty="0">
              <a:solidFill>
                <a:schemeClr val="tx2">
                  <a:lumMod val="75000"/>
                </a:schemeClr>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tx2">
                    <a:lumMod val="75000"/>
                  </a:schemeClr>
                </a:solidFill>
                <a:latin typeface="Avenir" panose="020B0604020202020204" charset="0"/>
                <a:cs typeface="Arial" panose="020B0604020202020204" pitchFamily="34" charset="0"/>
              </a:rPr>
              <a:t>Have a record of such an impairment</a:t>
            </a:r>
          </a:p>
          <a:p>
            <a:endParaRPr lang="en-US" sz="2400" dirty="0">
              <a:solidFill>
                <a:schemeClr val="tx2">
                  <a:lumMod val="75000"/>
                </a:schemeClr>
              </a:solidFill>
              <a:latin typeface="Avenir" panose="020B0604020202020204" charset="0"/>
              <a:cs typeface="Arial" panose="020B0604020202020204" pitchFamily="34" charset="0"/>
            </a:endParaRPr>
          </a:p>
        </p:txBody>
      </p:sp>
      <p:sp>
        <p:nvSpPr>
          <p:cNvPr id="18" name="TextBox 11">
            <a:extLst>
              <a:ext uri="{FF2B5EF4-FFF2-40B4-BE49-F238E27FC236}">
                <a16:creationId xmlns:a16="http://schemas.microsoft.com/office/drawing/2014/main" id="{63284AA5-D3EB-46BA-B5C7-3FA19DAFF0B0}"/>
              </a:ext>
            </a:extLst>
          </p:cNvPr>
          <p:cNvSpPr txBox="1"/>
          <p:nvPr/>
        </p:nvSpPr>
        <p:spPr>
          <a:xfrm>
            <a:off x="9856642" y="4213232"/>
            <a:ext cx="7369528" cy="1359346"/>
          </a:xfrm>
          <a:prstGeom prst="rect">
            <a:avLst/>
          </a:prstGeom>
        </p:spPr>
        <p:txBody>
          <a:bodyPr lIns="0" tIns="0" rIns="0" bIns="0" rtlCol="0" anchor="t">
            <a:spAutoFit/>
          </a:bodyPr>
          <a:lstStyle/>
          <a:p>
            <a:pPr>
              <a:lnSpc>
                <a:spcPts val="5328"/>
              </a:lnSpc>
            </a:pPr>
            <a:r>
              <a:rPr lang="en-US" sz="4440" spc="133" dirty="0">
                <a:solidFill>
                  <a:srgbClr val="FFFFFF"/>
                </a:solidFill>
                <a:effectLst>
                  <a:outerShdw blurRad="50800" dist="38100" algn="l" rotWithShape="0">
                    <a:prstClr val="black">
                      <a:alpha val="40000"/>
                    </a:prstClr>
                  </a:outerShdw>
                </a:effectLst>
                <a:latin typeface="Avenir Ultra-Bold"/>
              </a:rPr>
              <a:t>Steps to Apply</a:t>
            </a:r>
          </a:p>
          <a:p>
            <a:pPr>
              <a:lnSpc>
                <a:spcPts val="5328"/>
              </a:lnSpc>
            </a:pPr>
            <a:endParaRPr lang="en-US" sz="4440" spc="133" dirty="0">
              <a:solidFill>
                <a:srgbClr val="FFFFFF"/>
              </a:solidFill>
              <a:effectLst>
                <a:outerShdw blurRad="50800" dist="38100" algn="l" rotWithShape="0">
                  <a:prstClr val="black">
                    <a:alpha val="40000"/>
                  </a:prstClr>
                </a:outerShdw>
              </a:effectLst>
              <a:latin typeface="Avenir Ultra-Bold"/>
            </a:endParaRPr>
          </a:p>
        </p:txBody>
      </p:sp>
      <p:sp>
        <p:nvSpPr>
          <p:cNvPr id="19" name="TextBox 12">
            <a:extLst>
              <a:ext uri="{FF2B5EF4-FFF2-40B4-BE49-F238E27FC236}">
                <a16:creationId xmlns:a16="http://schemas.microsoft.com/office/drawing/2014/main" id="{14A83073-B745-449D-92BD-0BB54CBC9A54}"/>
              </a:ext>
            </a:extLst>
          </p:cNvPr>
          <p:cNvSpPr txBox="1"/>
          <p:nvPr/>
        </p:nvSpPr>
        <p:spPr>
          <a:xfrm>
            <a:off x="9606537" y="4933020"/>
            <a:ext cx="8239987" cy="4249305"/>
          </a:xfrm>
          <a:prstGeom prst="rect">
            <a:avLst/>
          </a:prstGeom>
        </p:spPr>
        <p:txBody>
          <a:bodyPr wrap="square" lIns="0" tIns="0" rIns="0" bIns="0" rtlCol="0" anchor="t">
            <a:spAutoFit/>
          </a:bodyPr>
          <a:lstStyle/>
          <a:p>
            <a:pPr marL="783210" lvl="1" indent="-457200">
              <a:lnSpc>
                <a:spcPts val="4228"/>
              </a:lnSpc>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Complete the application </a:t>
            </a:r>
            <a:r>
              <a:rPr lang="en-US" sz="2400" dirty="0">
                <a:solidFill>
                  <a:schemeClr val="bg1"/>
                </a:solidFill>
                <a:latin typeface="Avenir" panose="020B0604020202020204" charset="0"/>
                <a:cs typeface="Arial" panose="020B0604020202020204" pitchFamily="34" charset="0"/>
                <a:hlinkClick r:id="rId5">
                  <a:extLst>
                    <a:ext uri="{A12FA001-AC4F-418D-AE19-62706E023703}">
                      <ahyp:hlinkClr xmlns:ahyp="http://schemas.microsoft.com/office/drawing/2018/hyperlinkcolor" val="tx"/>
                    </a:ext>
                  </a:extLst>
                </a:hlinkClick>
              </a:rPr>
              <a:t>here</a:t>
            </a:r>
            <a:r>
              <a:rPr lang="en-US" sz="2400" dirty="0">
                <a:solidFill>
                  <a:schemeClr val="bg1"/>
                </a:solidFill>
                <a:latin typeface="Avenir" panose="020B0604020202020204" charset="0"/>
                <a:cs typeface="Arial" panose="020B0604020202020204" pitchFamily="34" charset="0"/>
              </a:rPr>
              <a:t>.</a:t>
            </a:r>
          </a:p>
          <a:p>
            <a:pPr marL="783210" lvl="1" indent="-457200">
              <a:lnSpc>
                <a:spcPts val="4228"/>
              </a:lnSpc>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Contact the ASC, Jahmar Bradby</a:t>
            </a:r>
          </a:p>
          <a:p>
            <a:pPr marL="326010" lvl="1">
              <a:lnSpc>
                <a:spcPts val="4228"/>
              </a:lnSpc>
            </a:pPr>
            <a:r>
              <a:rPr lang="en-US" sz="2400" dirty="0">
                <a:solidFill>
                  <a:schemeClr val="bg1"/>
                </a:solidFill>
                <a:latin typeface="Avenir" panose="020B0604020202020204" charset="0"/>
                <a:cs typeface="Arial" panose="020B0604020202020204" pitchFamily="34" charset="0"/>
              </a:rPr>
              <a:t>	(252) 940-6313 or </a:t>
            </a:r>
            <a:r>
              <a:rPr lang="en-US" sz="2400" dirty="0">
                <a:solidFill>
                  <a:schemeClr val="bg1"/>
                </a:solidFill>
                <a:latin typeface="Avenir" panose="020B0604020202020204" charset="0"/>
                <a:cs typeface="Arial" panose="020B0604020202020204" pitchFamily="34" charset="0"/>
                <a:hlinkClick r:id="rId6">
                  <a:extLst>
                    <a:ext uri="{A12FA001-AC4F-418D-AE19-62706E023703}">
                      <ahyp:hlinkClr xmlns:ahyp="http://schemas.microsoft.com/office/drawing/2018/hyperlinkcolor" val="tx"/>
                    </a:ext>
                  </a:extLst>
                </a:hlinkClick>
              </a:rPr>
              <a:t>Jahmar.Bradby@Beaufortccc.edu</a:t>
            </a:r>
            <a:r>
              <a:rPr lang="en-US" sz="2400" dirty="0">
                <a:solidFill>
                  <a:schemeClr val="bg1"/>
                </a:solidFill>
                <a:latin typeface="Avenir" panose="020B0604020202020204" charset="0"/>
                <a:cs typeface="Arial" panose="020B0604020202020204" pitchFamily="34" charset="0"/>
              </a:rPr>
              <a:t> 	Building 9-923</a:t>
            </a:r>
          </a:p>
          <a:p>
            <a:pPr marL="783210" lvl="1" indent="-457200">
              <a:lnSpc>
                <a:spcPts val="4228"/>
              </a:lnSpc>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Provide required disability documentation.</a:t>
            </a:r>
          </a:p>
          <a:p>
            <a:pPr marL="783210" lvl="1" indent="-457200">
              <a:lnSpc>
                <a:spcPts val="4228"/>
              </a:lnSpc>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Meet with the ASC to determine reasonable accommodations.</a:t>
            </a:r>
          </a:p>
          <a:p>
            <a:pPr marL="783210" lvl="1" indent="-457200">
              <a:lnSpc>
                <a:spcPts val="4228"/>
              </a:lnSpc>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Provide accommodation letters to instructors.</a:t>
            </a:r>
            <a:endParaRPr lang="en-US" sz="3020" spc="151" dirty="0">
              <a:solidFill>
                <a:schemeClr val="bg1"/>
              </a:solidFill>
              <a:effectLst>
                <a:outerShdw blurRad="50800" dist="38100" algn="l" rotWithShape="0">
                  <a:prstClr val="black">
                    <a:alpha val="65000"/>
                  </a:prstClr>
                </a:outerShdw>
              </a:effectLst>
              <a:latin typeface="Avenir" panose="020B0604020202020204" charset="0"/>
              <a:cs typeface="Arial" panose="020B0604020202020204" pitchFamily="34" charset="0"/>
            </a:endParaRPr>
          </a:p>
        </p:txBody>
      </p:sp>
      <p:sp>
        <p:nvSpPr>
          <p:cNvPr id="6" name="TextBox 5">
            <a:extLst>
              <a:ext uri="{FF2B5EF4-FFF2-40B4-BE49-F238E27FC236}">
                <a16:creationId xmlns:a16="http://schemas.microsoft.com/office/drawing/2014/main" id="{C12AD404-C57B-48B6-A047-4CFA5FC05C46}"/>
              </a:ext>
            </a:extLst>
          </p:cNvPr>
          <p:cNvSpPr txBox="1"/>
          <p:nvPr/>
        </p:nvSpPr>
        <p:spPr>
          <a:xfrm>
            <a:off x="9263028" y="9486606"/>
            <a:ext cx="8911414" cy="369332"/>
          </a:xfrm>
          <a:prstGeom prst="rect">
            <a:avLst/>
          </a:prstGeom>
          <a:noFill/>
        </p:spPr>
        <p:txBody>
          <a:bodyPr wrap="none" rtlCol="0">
            <a:spAutoFit/>
          </a:bodyPr>
          <a:lstStyle/>
          <a:p>
            <a:r>
              <a:rPr lang="en-US" dirty="0">
                <a:solidFill>
                  <a:schemeClr val="bg1"/>
                </a:solidFill>
                <a:latin typeface="Avenir" panose="020B0604020202020204" charset="0"/>
                <a:cs typeface="Arial" panose="020B0604020202020204" pitchFamily="34" charset="0"/>
              </a:rPr>
              <a:t>Click </a:t>
            </a:r>
            <a:r>
              <a:rPr lang="en-US" dirty="0">
                <a:solidFill>
                  <a:schemeClr val="bg1"/>
                </a:solidFill>
                <a:latin typeface="Avenir" panose="020B0604020202020204" charset="0"/>
                <a:cs typeface="Arial" panose="020B0604020202020204" pitchFamily="34" charset="0"/>
                <a:hlinkClick r:id="rId7">
                  <a:extLst>
                    <a:ext uri="{A12FA001-AC4F-418D-AE19-62706E023703}">
                      <ahyp:hlinkClr xmlns:ahyp="http://schemas.microsoft.com/office/drawing/2018/hyperlinkcolor" val="tx"/>
                    </a:ext>
                  </a:extLst>
                </a:hlinkClick>
              </a:rPr>
              <a:t>here</a:t>
            </a:r>
            <a:r>
              <a:rPr lang="en-US" dirty="0">
                <a:solidFill>
                  <a:schemeClr val="bg1"/>
                </a:solidFill>
                <a:latin typeface="Avenir" panose="020B0604020202020204" charset="0"/>
                <a:cs typeface="Arial" panose="020B0604020202020204" pitchFamily="34" charset="0"/>
              </a:rPr>
              <a:t> to review the general documentation guidelines for Accessibility Services.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sp>
        <p:nvSpPr>
          <p:cNvPr id="2" name="TextBox 2"/>
          <p:cNvSpPr txBox="1"/>
          <p:nvPr/>
        </p:nvSpPr>
        <p:spPr>
          <a:xfrm>
            <a:off x="228600" y="303874"/>
            <a:ext cx="17678400" cy="1542987"/>
          </a:xfrm>
          <a:prstGeom prst="rect">
            <a:avLst/>
          </a:prstGeom>
          <a:effectLst>
            <a:outerShdw blurRad="50800" dist="38100" algn="l" rotWithShape="0">
              <a:prstClr val="black">
                <a:alpha val="40000"/>
              </a:prstClr>
            </a:outerShdw>
          </a:effectLst>
        </p:spPr>
        <p:txBody>
          <a:bodyPr wrap="square" lIns="0" tIns="0" rIns="0" bIns="0" rtlCol="0" anchor="t">
            <a:spAutoFit/>
          </a:bodyPr>
          <a:lstStyle/>
          <a:p>
            <a:pPr algn="ctr">
              <a:lnSpc>
                <a:spcPts val="13709"/>
              </a:lnSpc>
            </a:pPr>
            <a:r>
              <a:rPr lang="en-US" sz="7200" dirty="0">
                <a:solidFill>
                  <a:srgbClr val="FFFFFF"/>
                </a:solidFill>
                <a:effectLst>
                  <a:outerShdw blurRad="50800" dist="38100" dir="2700000" algn="tl" rotWithShape="0">
                    <a:prstClr val="black">
                      <a:alpha val="2000"/>
                    </a:prstClr>
                  </a:outerShdw>
                </a:effectLst>
                <a:latin typeface="Avenir Ultra-Bold"/>
              </a:rPr>
              <a:t>Welcome to New Student Orientation</a:t>
            </a:r>
          </a:p>
        </p:txBody>
      </p:sp>
      <p:sp>
        <p:nvSpPr>
          <p:cNvPr id="4" name="TextBox 4"/>
          <p:cNvSpPr txBox="1"/>
          <p:nvPr/>
        </p:nvSpPr>
        <p:spPr>
          <a:xfrm>
            <a:off x="10058400" y="2247900"/>
            <a:ext cx="7708353" cy="369332"/>
          </a:xfrm>
          <a:prstGeom prst="rect">
            <a:avLst/>
          </a:prstGeom>
        </p:spPr>
        <p:txBody>
          <a:bodyPr lIns="0" tIns="0" rIns="0" bIns="0" rtlCol="0" anchor="t">
            <a:spAutoFit/>
          </a:bodyPr>
          <a:lstStyle/>
          <a:p>
            <a:endParaRPr lang="en-US" sz="24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187A225-852A-4462-8EE7-6C71199D18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798" y="8382115"/>
            <a:ext cx="7995528" cy="1591486"/>
          </a:xfrm>
          <a:prstGeom prst="rect">
            <a:avLst/>
          </a:prstGeom>
        </p:spPr>
      </p:pic>
      <p:pic>
        <p:nvPicPr>
          <p:cNvPr id="1026" name="Picture 2" descr="Female student looking thoughtfully into camera">
            <a:extLst>
              <a:ext uri="{FF2B5EF4-FFF2-40B4-BE49-F238E27FC236}">
                <a16:creationId xmlns:a16="http://schemas.microsoft.com/office/drawing/2014/main" id="{09792AD6-B8E2-4477-AE09-79DA2FEFF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343" y="2198641"/>
            <a:ext cx="7741535" cy="5154659"/>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AF26C1C-52AA-43F7-8F3A-E53F5A095880}"/>
              </a:ext>
            </a:extLst>
          </p:cNvPr>
          <p:cNvSpPr/>
          <p:nvPr/>
        </p:nvSpPr>
        <p:spPr>
          <a:xfrm>
            <a:off x="8839200" y="2163854"/>
            <a:ext cx="9144000" cy="6986528"/>
          </a:xfrm>
          <a:prstGeom prst="rect">
            <a:avLst/>
          </a:prstGeom>
        </p:spPr>
        <p:txBody>
          <a:bodyPr>
            <a:spAutoFit/>
          </a:bodyPr>
          <a:lstStyle/>
          <a:p>
            <a:r>
              <a:rPr lang="en-US" sz="2800" dirty="0">
                <a:solidFill>
                  <a:schemeClr val="bg1"/>
                </a:solidFill>
                <a:latin typeface="Avenir" panose="020B0604020202020204" charset="0"/>
              </a:rPr>
              <a:t>Today marks the beginning of your journey toward success, and we are here to support you every step of the way.</a:t>
            </a:r>
          </a:p>
          <a:p>
            <a:endParaRPr lang="en-US" sz="2800" dirty="0">
              <a:solidFill>
                <a:schemeClr val="bg1"/>
              </a:solidFill>
              <a:latin typeface="Avenir" panose="020B0604020202020204" charset="0"/>
            </a:endParaRPr>
          </a:p>
          <a:p>
            <a:r>
              <a:rPr lang="en-US" sz="2800" b="1" dirty="0">
                <a:solidFill>
                  <a:schemeClr val="bg1"/>
                </a:solidFill>
                <a:latin typeface="Avenir" panose="020B0604020202020204" charset="0"/>
              </a:rPr>
              <a:t>What to Expect from New Student Orientation (NSO)</a:t>
            </a:r>
          </a:p>
          <a:p>
            <a:endParaRPr lang="en-US" sz="2800" b="1" dirty="0">
              <a:solidFill>
                <a:schemeClr val="bg1"/>
              </a:solidFill>
              <a:latin typeface="Avenir" panose="020B0604020202020204" charset="0"/>
            </a:endParaRPr>
          </a:p>
          <a:p>
            <a:pPr>
              <a:buFont typeface="Arial" panose="020B0604020202020204" pitchFamily="34" charset="0"/>
              <a:buChar char="•"/>
            </a:pPr>
            <a:r>
              <a:rPr lang="en-US" sz="2800" b="1" dirty="0">
                <a:solidFill>
                  <a:schemeClr val="bg1"/>
                </a:solidFill>
                <a:latin typeface="Avenir" panose="020B0604020202020204" charset="0"/>
              </a:rPr>
              <a:t>Connect:</a:t>
            </a:r>
            <a:r>
              <a:rPr lang="en-US" sz="2800" dirty="0">
                <a:solidFill>
                  <a:schemeClr val="bg1"/>
                </a:solidFill>
                <a:latin typeface="Avenir" panose="020B0604020202020204" charset="0"/>
              </a:rPr>
              <a:t> Meet the NSO Leadership team.</a:t>
            </a:r>
          </a:p>
          <a:p>
            <a:endParaRPr lang="en-US" sz="2800" dirty="0">
              <a:solidFill>
                <a:schemeClr val="bg1"/>
              </a:solidFill>
              <a:latin typeface="Avenir" panose="020B0604020202020204" charset="0"/>
            </a:endParaRPr>
          </a:p>
          <a:p>
            <a:pPr>
              <a:buFont typeface="Arial" panose="020B0604020202020204" pitchFamily="34" charset="0"/>
              <a:buChar char="•"/>
            </a:pPr>
            <a:r>
              <a:rPr lang="en-US" sz="2800" b="1" dirty="0">
                <a:solidFill>
                  <a:schemeClr val="bg1"/>
                </a:solidFill>
                <a:latin typeface="Avenir" panose="020B0604020202020204" charset="0"/>
              </a:rPr>
              <a:t>Explore:</a:t>
            </a:r>
            <a:r>
              <a:rPr lang="en-US" sz="2800" dirty="0">
                <a:solidFill>
                  <a:schemeClr val="bg1"/>
                </a:solidFill>
                <a:latin typeface="Avenir" panose="020B0604020202020204" charset="0"/>
              </a:rPr>
              <a:t> Discover the resources and facilities available to you.</a:t>
            </a:r>
          </a:p>
          <a:p>
            <a:endParaRPr lang="en-US" sz="2800" dirty="0">
              <a:solidFill>
                <a:schemeClr val="bg1"/>
              </a:solidFill>
              <a:latin typeface="Avenir" panose="020B0604020202020204" charset="0"/>
            </a:endParaRPr>
          </a:p>
          <a:p>
            <a:pPr>
              <a:buFont typeface="Arial" panose="020B0604020202020204" pitchFamily="34" charset="0"/>
              <a:buChar char="•"/>
            </a:pPr>
            <a:r>
              <a:rPr lang="en-US" sz="2800" b="1" dirty="0">
                <a:solidFill>
                  <a:schemeClr val="bg1"/>
                </a:solidFill>
                <a:latin typeface="Avenir" panose="020B0604020202020204" charset="0"/>
              </a:rPr>
              <a:t>Learn:</a:t>
            </a:r>
            <a:r>
              <a:rPr lang="en-US" sz="2800" dirty="0">
                <a:solidFill>
                  <a:schemeClr val="bg1"/>
                </a:solidFill>
                <a:latin typeface="Avenir" panose="020B0604020202020204" charset="0"/>
              </a:rPr>
              <a:t> Get the inside scoop on navigating your first semester.</a:t>
            </a:r>
          </a:p>
          <a:p>
            <a:endParaRPr lang="en-US" sz="2800" dirty="0">
              <a:solidFill>
                <a:schemeClr val="bg1"/>
              </a:solidFill>
              <a:latin typeface="Avenir" panose="020B0604020202020204" charset="0"/>
            </a:endParaRPr>
          </a:p>
          <a:p>
            <a:pPr>
              <a:buFont typeface="Arial" panose="020B0604020202020204" pitchFamily="34" charset="0"/>
              <a:buChar char="•"/>
            </a:pPr>
            <a:r>
              <a:rPr lang="en-US" sz="2800" b="1" dirty="0">
                <a:solidFill>
                  <a:schemeClr val="bg1"/>
                </a:solidFill>
                <a:latin typeface="Avenir" panose="020B0604020202020204" charset="0"/>
              </a:rPr>
              <a:t>Succeed:</a:t>
            </a:r>
            <a:r>
              <a:rPr lang="en-US" sz="2800" dirty="0">
                <a:solidFill>
                  <a:schemeClr val="bg1"/>
                </a:solidFill>
                <a:latin typeface="Avenir" panose="020B0604020202020204" charset="0"/>
              </a:rPr>
              <a:t> Set the foundation for your academic and career goals.</a:t>
            </a:r>
          </a:p>
        </p:txBody>
      </p:sp>
    </p:spTree>
    <p:extLst>
      <p:ext uri="{BB962C8B-B14F-4D97-AF65-F5344CB8AC3E}">
        <p14:creationId xmlns:p14="http://schemas.microsoft.com/office/powerpoint/2010/main" val="367328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0A9FBCC-CBF4-4D3A-ADEC-DF2E23E5E2B6}"/>
              </a:ext>
            </a:extLst>
          </p:cNvPr>
          <p:cNvGrpSpPr/>
          <p:nvPr/>
        </p:nvGrpSpPr>
        <p:grpSpPr>
          <a:xfrm>
            <a:off x="777739" y="2766391"/>
            <a:ext cx="8286137" cy="7171365"/>
            <a:chOff x="9216577" y="2854429"/>
            <a:chExt cx="8286137" cy="7171365"/>
          </a:xfrm>
        </p:grpSpPr>
        <p:grpSp>
          <p:nvGrpSpPr>
            <p:cNvPr id="2" name="Group 2"/>
            <p:cNvGrpSpPr/>
            <p:nvPr/>
          </p:nvGrpSpPr>
          <p:grpSpPr>
            <a:xfrm>
              <a:off x="9216577" y="2854429"/>
              <a:ext cx="8286137" cy="7171365"/>
              <a:chOff x="0" y="0"/>
              <a:chExt cx="3494593" cy="3024449"/>
            </a:xfrm>
          </p:grpSpPr>
          <p:sp>
            <p:nvSpPr>
              <p:cNvPr id="3" name="Freeform 3"/>
              <p:cNvSpPr/>
              <p:nvPr/>
            </p:nvSpPr>
            <p:spPr>
              <a:xfrm>
                <a:off x="0" y="0"/>
                <a:ext cx="3494593" cy="3024449"/>
              </a:xfrm>
              <a:custGeom>
                <a:avLst/>
                <a:gdLst/>
                <a:ahLst/>
                <a:cxnLst/>
                <a:rect l="l" t="t" r="r" b="b"/>
                <a:pathLst>
                  <a:path w="3494593" h="3024449">
                    <a:moveTo>
                      <a:pt x="0" y="0"/>
                    </a:moveTo>
                    <a:lnTo>
                      <a:pt x="3494593" y="0"/>
                    </a:lnTo>
                    <a:lnTo>
                      <a:pt x="3494593" y="3024449"/>
                    </a:lnTo>
                    <a:lnTo>
                      <a:pt x="0" y="3024449"/>
                    </a:lnTo>
                    <a:close/>
                  </a:path>
                </a:pathLst>
              </a:custGeom>
              <a:solidFill>
                <a:srgbClr val="005B8B"/>
              </a:solidFill>
            </p:spPr>
          </p:sp>
        </p:grpSp>
        <p:sp>
          <p:nvSpPr>
            <p:cNvPr id="9" name="TextBox 9"/>
            <p:cNvSpPr txBox="1"/>
            <p:nvPr/>
          </p:nvSpPr>
          <p:spPr>
            <a:xfrm>
              <a:off x="9581838" y="3047110"/>
              <a:ext cx="3897390" cy="789640"/>
            </a:xfrm>
            <a:prstGeom prst="rect">
              <a:avLst/>
            </a:prstGeom>
          </p:spPr>
          <p:txBody>
            <a:bodyPr wrap="square" lIns="0" tIns="0" rIns="0" bIns="0" rtlCol="0" anchor="t">
              <a:spAutoFit/>
            </a:bodyPr>
            <a:lstStyle/>
            <a:p>
              <a:pPr>
                <a:lnSpc>
                  <a:spcPts val="6519"/>
                </a:lnSpc>
              </a:pPr>
              <a:r>
                <a:rPr lang="en-US" sz="5257" spc="52" dirty="0">
                  <a:solidFill>
                    <a:srgbClr val="FFFFFF"/>
                  </a:solidFill>
                  <a:effectLst>
                    <a:outerShdw blurRad="50800" dist="38100" dir="2700000" algn="tl" rotWithShape="0">
                      <a:prstClr val="black">
                        <a:alpha val="40000"/>
                      </a:prstClr>
                    </a:outerShdw>
                  </a:effectLst>
                  <a:latin typeface="Avenir Bold Italics"/>
                </a:rPr>
                <a:t>Goals</a:t>
              </a:r>
            </a:p>
          </p:txBody>
        </p:sp>
        <p:sp>
          <p:nvSpPr>
            <p:cNvPr id="10" name="TextBox 10"/>
            <p:cNvSpPr txBox="1"/>
            <p:nvPr/>
          </p:nvSpPr>
          <p:spPr>
            <a:xfrm>
              <a:off x="9715048" y="4035507"/>
              <a:ext cx="7289193" cy="5539978"/>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Promoting a safe physical environment for members of the college community.</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Promoting a safe emotional environment for the college community.</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Promoting peace of mind for friends and family of the college community.</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Through CARE, students, staff, faculty, and community members can refer individuals to our CARE team for intervention and support.  </a:t>
              </a:r>
            </a:p>
            <a:p>
              <a:endParaRPr lang="en-US" sz="2400" dirty="0">
                <a:solidFill>
                  <a:schemeClr val="bg1"/>
                </a:solidFill>
                <a:latin typeface="Avenir" panose="020B0604020202020204" charset="0"/>
                <a:cs typeface="Arial" panose="020B0604020202020204" pitchFamily="34" charset="0"/>
              </a:endParaRPr>
            </a:p>
            <a:p>
              <a:r>
                <a:rPr lang="en-US" sz="2400" dirty="0">
                  <a:solidFill>
                    <a:schemeClr val="bg1"/>
                  </a:solidFill>
                  <a:latin typeface="Avenir" panose="020B0604020202020204" charset="0"/>
                  <a:cs typeface="Arial" panose="020B0604020202020204" pitchFamily="34" charset="0"/>
                </a:rPr>
                <a:t>The motto of CARE is "If you see something, say something". </a:t>
              </a:r>
              <a:r>
                <a:rPr lang="en-US" sz="2000" dirty="0">
                  <a:solidFill>
                    <a:schemeClr val="bg1"/>
                  </a:solidFill>
                  <a:latin typeface="Arial" panose="020B0604020202020204" pitchFamily="34" charset="0"/>
                  <a:cs typeface="Arial" panose="020B0604020202020204" pitchFamily="34" charset="0"/>
                </a:rPr>
                <a:t> </a:t>
              </a:r>
            </a:p>
          </p:txBody>
        </p:sp>
      </p:grpSp>
      <p:sp>
        <p:nvSpPr>
          <p:cNvPr id="13" name="TextBox 13"/>
          <p:cNvSpPr txBox="1"/>
          <p:nvPr/>
        </p:nvSpPr>
        <p:spPr>
          <a:xfrm>
            <a:off x="33130" y="698917"/>
            <a:ext cx="18288000" cy="986489"/>
          </a:xfrm>
          <a:prstGeom prst="rect">
            <a:avLst/>
          </a:prstGeom>
        </p:spPr>
        <p:txBody>
          <a:bodyPr lIns="0" tIns="0" rIns="0" bIns="0" rtlCol="0" anchor="t">
            <a:spAutoFit/>
          </a:bodyPr>
          <a:lstStyle/>
          <a:p>
            <a:pPr algn="ctr">
              <a:lnSpc>
                <a:spcPts val="8536"/>
              </a:lnSpc>
            </a:pPr>
            <a:r>
              <a:rPr lang="en-US" sz="4800" dirty="0">
                <a:solidFill>
                  <a:srgbClr val="005B8B"/>
                </a:solidFill>
                <a:effectLst>
                  <a:outerShdw blurRad="50800" dist="38100" dir="2700000" algn="tl" rotWithShape="0">
                    <a:prstClr val="black">
                      <a:alpha val="40000"/>
                    </a:prstClr>
                  </a:outerShdw>
                </a:effectLst>
                <a:latin typeface="Avenir Bold" panose="020B0604020202020204" charset="0"/>
              </a:rPr>
              <a:t>Campus Assessment Responsive Evaluation (CARE) Team</a:t>
            </a:r>
            <a:endParaRPr lang="en-US" sz="4800" spc="416" dirty="0">
              <a:solidFill>
                <a:srgbClr val="005B8B"/>
              </a:solidFill>
              <a:effectLst>
                <a:outerShdw blurRad="50800" dist="38100" dir="2700000" algn="tl" rotWithShape="0">
                  <a:prstClr val="black">
                    <a:alpha val="40000"/>
                  </a:prstClr>
                </a:outerShdw>
              </a:effectLst>
              <a:latin typeface="Avenir Bold" panose="020B0604020202020204" charset="0"/>
            </a:endParaRPr>
          </a:p>
        </p:txBody>
      </p:sp>
      <p:sp>
        <p:nvSpPr>
          <p:cNvPr id="15" name="TextBox 15"/>
          <p:cNvSpPr txBox="1"/>
          <p:nvPr/>
        </p:nvSpPr>
        <p:spPr>
          <a:xfrm>
            <a:off x="33130" y="1661364"/>
            <a:ext cx="18288000" cy="546368"/>
          </a:xfrm>
          <a:prstGeom prst="rect">
            <a:avLst/>
          </a:prstGeom>
        </p:spPr>
        <p:txBody>
          <a:bodyPr lIns="0" tIns="0" rIns="0" bIns="0" rtlCol="0" anchor="t">
            <a:spAutoFit/>
          </a:bodyPr>
          <a:lstStyle/>
          <a:p>
            <a:pPr algn="ctr">
              <a:lnSpc>
                <a:spcPts val="4899"/>
              </a:lnSpc>
            </a:pPr>
            <a:r>
              <a:rPr lang="en-US" sz="2400" dirty="0">
                <a:latin typeface="Avenir" panose="020B0604020202020204" charset="0"/>
              </a:rPr>
              <a:t>The CARE Team is a multidisciplinary group of college personnel focused on resource connection and campus safety.</a:t>
            </a:r>
            <a:endParaRPr lang="en-US" sz="2400" dirty="0">
              <a:solidFill>
                <a:srgbClr val="000000"/>
              </a:solidFill>
              <a:latin typeface="Avenir" panose="020B0604020202020204" charset="0"/>
            </a:endParaRPr>
          </a:p>
        </p:txBody>
      </p:sp>
      <p:grpSp>
        <p:nvGrpSpPr>
          <p:cNvPr id="18" name="Group 17">
            <a:extLst>
              <a:ext uri="{FF2B5EF4-FFF2-40B4-BE49-F238E27FC236}">
                <a16:creationId xmlns:a16="http://schemas.microsoft.com/office/drawing/2014/main" id="{FC7C0BB6-FEE8-4434-82B3-0038344C68C3}"/>
              </a:ext>
            </a:extLst>
          </p:cNvPr>
          <p:cNvGrpSpPr/>
          <p:nvPr/>
        </p:nvGrpSpPr>
        <p:grpSpPr>
          <a:xfrm>
            <a:off x="8305800" y="2781300"/>
            <a:ext cx="9155190" cy="7171365"/>
            <a:chOff x="-205314" y="2854429"/>
            <a:chExt cx="9155190" cy="7171365"/>
          </a:xfrm>
        </p:grpSpPr>
        <p:grpSp>
          <p:nvGrpSpPr>
            <p:cNvPr id="4" name="Group 4"/>
            <p:cNvGrpSpPr/>
            <p:nvPr/>
          </p:nvGrpSpPr>
          <p:grpSpPr>
            <a:xfrm>
              <a:off x="785286" y="2854429"/>
              <a:ext cx="8164590" cy="7171365"/>
              <a:chOff x="0" y="0"/>
              <a:chExt cx="3443331" cy="3024449"/>
            </a:xfrm>
          </p:grpSpPr>
          <p:sp>
            <p:nvSpPr>
              <p:cNvPr id="5" name="Freeform 5"/>
              <p:cNvSpPr/>
              <p:nvPr/>
            </p:nvSpPr>
            <p:spPr>
              <a:xfrm>
                <a:off x="0" y="0"/>
                <a:ext cx="3443331" cy="3024449"/>
              </a:xfrm>
              <a:custGeom>
                <a:avLst/>
                <a:gdLst/>
                <a:ahLst/>
                <a:cxnLst/>
                <a:rect l="l" t="t" r="r" b="b"/>
                <a:pathLst>
                  <a:path w="3443331" h="3024449">
                    <a:moveTo>
                      <a:pt x="0" y="0"/>
                    </a:moveTo>
                    <a:lnTo>
                      <a:pt x="3443331" y="0"/>
                    </a:lnTo>
                    <a:lnTo>
                      <a:pt x="3443331" y="3024449"/>
                    </a:lnTo>
                    <a:lnTo>
                      <a:pt x="0" y="3024449"/>
                    </a:lnTo>
                    <a:close/>
                  </a:path>
                </a:pathLst>
              </a:custGeom>
              <a:solidFill>
                <a:srgbClr val="005B8B"/>
              </a:solidFill>
            </p:spPr>
          </p:sp>
        </p:grpSp>
        <p:sp>
          <p:nvSpPr>
            <p:cNvPr id="8" name="TextBox 8"/>
            <p:cNvSpPr txBox="1"/>
            <p:nvPr/>
          </p:nvSpPr>
          <p:spPr>
            <a:xfrm>
              <a:off x="943281" y="3990987"/>
              <a:ext cx="7848600" cy="4431983"/>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Dr. LaTonya Nixon, Vice President of Student Services</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William Chrismon, Chief of Police</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Ann Barnes, Lead Instructor of Human Services</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Nicole Johnson, Director of Human Resources</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Kimberly Jackson, Director of Counseling</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Penelope Radcliffe, Director of Career and College Readiness</a:t>
              </a:r>
            </a:p>
          </p:txBody>
        </p:sp>
        <p:sp>
          <p:nvSpPr>
            <p:cNvPr id="14" name="TextBox 14"/>
            <p:cNvSpPr txBox="1"/>
            <p:nvPr/>
          </p:nvSpPr>
          <p:spPr>
            <a:xfrm>
              <a:off x="-205314" y="2983536"/>
              <a:ext cx="7452786" cy="789640"/>
            </a:xfrm>
            <a:prstGeom prst="rect">
              <a:avLst/>
            </a:prstGeom>
          </p:spPr>
          <p:txBody>
            <a:bodyPr wrap="square" lIns="0" tIns="0" rIns="0" bIns="0" rtlCol="0" anchor="t">
              <a:spAutoFit/>
            </a:bodyPr>
            <a:lstStyle/>
            <a:p>
              <a:pPr marL="0" lvl="0" indent="0" algn="ctr">
                <a:lnSpc>
                  <a:spcPts val="6519"/>
                </a:lnSpc>
                <a:spcBef>
                  <a:spcPct val="0"/>
                </a:spcBef>
              </a:pPr>
              <a:r>
                <a:rPr lang="en-US" sz="5257" spc="52" dirty="0">
                  <a:solidFill>
                    <a:srgbClr val="FFFFFF"/>
                  </a:solidFill>
                  <a:effectLst>
                    <a:outerShdw blurRad="50800" dist="38100" dir="2700000" algn="tl" rotWithShape="0">
                      <a:prstClr val="black">
                        <a:alpha val="40000"/>
                      </a:prstClr>
                    </a:outerShdw>
                  </a:effectLst>
                  <a:latin typeface="Avenir Bold Italics"/>
                </a:rPr>
                <a:t>Team Members</a:t>
              </a:r>
            </a:p>
          </p:txBody>
        </p:sp>
        <p:pic>
          <p:nvPicPr>
            <p:cNvPr id="19" name="Picture 18">
              <a:extLst>
                <a:ext uri="{FF2B5EF4-FFF2-40B4-BE49-F238E27FC236}">
                  <a16:creationId xmlns:a16="http://schemas.microsoft.com/office/drawing/2014/main" id="{0988F431-CD03-407E-A4FC-E3407A8AD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6776" y="8060551"/>
              <a:ext cx="1752600" cy="1498977"/>
            </a:xfrm>
            <a:prstGeom prst="rect">
              <a:avLst/>
            </a:prstGeom>
          </p:spPr>
        </p:pic>
      </p:grpSp>
      <p:sp>
        <p:nvSpPr>
          <p:cNvPr id="6" name="TextBox 5">
            <a:extLst>
              <a:ext uri="{FF2B5EF4-FFF2-40B4-BE49-F238E27FC236}">
                <a16:creationId xmlns:a16="http://schemas.microsoft.com/office/drawing/2014/main" id="{5FE72A3A-7635-451A-8961-36AC3669A05C}"/>
              </a:ext>
            </a:extLst>
          </p:cNvPr>
          <p:cNvSpPr txBox="1"/>
          <p:nvPr/>
        </p:nvSpPr>
        <p:spPr>
          <a:xfrm>
            <a:off x="9490767" y="9126418"/>
            <a:ext cx="7031092" cy="461665"/>
          </a:xfrm>
          <a:prstGeom prst="rect">
            <a:avLst/>
          </a:prstGeom>
          <a:noFill/>
        </p:spPr>
        <p:txBody>
          <a:bodyPr wrap="none" rtlCol="0">
            <a:spAutoFit/>
          </a:bodyPr>
          <a:lstStyle/>
          <a:p>
            <a:r>
              <a:rPr lang="en-US" sz="2400" dirty="0">
                <a:solidFill>
                  <a:schemeClr val="bg1"/>
                </a:solidFill>
                <a:latin typeface="Avenir" panose="020B0604020202020204" charset="0"/>
                <a:cs typeface="Arial" panose="020B0604020202020204" pitchFamily="34" charset="0"/>
              </a:rPr>
              <a:t>Click </a:t>
            </a:r>
            <a:r>
              <a:rPr lang="en-US" sz="2400" dirty="0">
                <a:solidFill>
                  <a:schemeClr val="bg1"/>
                </a:solidFill>
                <a:latin typeface="Avenir" panose="020B0604020202020204" charset="0"/>
                <a:cs typeface="Arial" panose="020B0604020202020204" pitchFamily="34" charset="0"/>
                <a:hlinkClick r:id="rId4">
                  <a:extLst>
                    <a:ext uri="{A12FA001-AC4F-418D-AE19-62706E023703}">
                      <ahyp:hlinkClr xmlns:ahyp="http://schemas.microsoft.com/office/drawing/2018/hyperlinkcolor" val="tx"/>
                    </a:ext>
                  </a:extLst>
                </a:hlinkClick>
              </a:rPr>
              <a:t>here</a:t>
            </a:r>
            <a:r>
              <a:rPr lang="en-US" sz="2400" dirty="0">
                <a:solidFill>
                  <a:schemeClr val="bg1"/>
                </a:solidFill>
                <a:latin typeface="Avenir" panose="020B0604020202020204" charset="0"/>
                <a:cs typeface="Arial" panose="020B0604020202020204" pitchFamily="34" charset="0"/>
              </a:rPr>
              <a:t> to submit a referral to the CARE Team.</a:t>
            </a:r>
          </a:p>
        </p:txBody>
      </p:sp>
    </p:spTree>
    <p:extLst>
      <p:ext uri="{BB962C8B-B14F-4D97-AF65-F5344CB8AC3E}">
        <p14:creationId xmlns:p14="http://schemas.microsoft.com/office/powerpoint/2010/main" val="2226496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sp>
        <p:nvSpPr>
          <p:cNvPr id="2" name="TextBox 2"/>
          <p:cNvSpPr txBox="1"/>
          <p:nvPr/>
        </p:nvSpPr>
        <p:spPr>
          <a:xfrm>
            <a:off x="2911449" y="325378"/>
            <a:ext cx="12465102" cy="1756891"/>
          </a:xfrm>
          <a:prstGeom prst="rect">
            <a:avLst/>
          </a:prstGeom>
          <a:effectLst>
            <a:outerShdw blurRad="50800" dist="38100" algn="l" rotWithShape="0">
              <a:prstClr val="black">
                <a:alpha val="40000"/>
              </a:prstClr>
            </a:outerShdw>
          </a:effectLst>
        </p:spPr>
        <p:txBody>
          <a:bodyPr wrap="square" lIns="0" tIns="0" rIns="0" bIns="0" rtlCol="0" anchor="t">
            <a:spAutoFit/>
          </a:bodyPr>
          <a:lstStyle/>
          <a:p>
            <a:pPr algn="ctr">
              <a:lnSpc>
                <a:spcPts val="13709"/>
              </a:lnSpc>
            </a:pPr>
            <a:r>
              <a:rPr lang="en-US" sz="11800" dirty="0">
                <a:solidFill>
                  <a:srgbClr val="FFFFFF"/>
                </a:solidFill>
                <a:effectLst>
                  <a:outerShdw blurRad="50800" dist="38100" dir="2700000" algn="tl" rotWithShape="0">
                    <a:prstClr val="black">
                      <a:alpha val="2000"/>
                    </a:prstClr>
                  </a:outerShdw>
                </a:effectLst>
                <a:latin typeface="Avenir Ultra-Bold"/>
              </a:rPr>
              <a:t>Title IX</a:t>
            </a:r>
            <a:endParaRPr lang="en-US" sz="9792" dirty="0">
              <a:solidFill>
                <a:srgbClr val="FFFFFF"/>
              </a:solidFill>
              <a:effectLst>
                <a:outerShdw blurRad="50800" dist="38100" dir="2700000" algn="tl" rotWithShape="0">
                  <a:prstClr val="black">
                    <a:alpha val="2000"/>
                  </a:prstClr>
                </a:outerShdw>
              </a:effectLst>
              <a:latin typeface="Avenir Ultra-Bold"/>
            </a:endParaRPr>
          </a:p>
        </p:txBody>
      </p:sp>
      <p:sp>
        <p:nvSpPr>
          <p:cNvPr id="4" name="TextBox 4"/>
          <p:cNvSpPr txBox="1"/>
          <p:nvPr/>
        </p:nvSpPr>
        <p:spPr>
          <a:xfrm>
            <a:off x="533399" y="2378765"/>
            <a:ext cx="7487202" cy="7017306"/>
          </a:xfrm>
          <a:prstGeom prst="rect">
            <a:avLst/>
          </a:prstGeom>
        </p:spPr>
        <p:txBody>
          <a:bodyPr wrap="square" lIns="0" tIns="0" rIns="0" bIns="0" rtlCol="0" anchor="t">
            <a:spAutoFit/>
          </a:bodyPr>
          <a:lstStyle/>
          <a:p>
            <a:r>
              <a:rPr lang="en-US" sz="2400" b="1" dirty="0">
                <a:solidFill>
                  <a:schemeClr val="bg1"/>
                </a:solidFill>
                <a:latin typeface="Avenir" panose="020B0604020202020204" charset="0"/>
                <a:cs typeface="Arial" panose="020B0604020202020204" pitchFamily="34" charset="0"/>
              </a:rPr>
              <a:t>What is Title IX?</a:t>
            </a: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Title IX of the Education Amendments of 1972 prohibits sex discrimination in educational programs and activities.  It states, "No person in the United States shall, on the basis of sex, be excluded from participation in, be denied the benefits of, or be subjected to discrimination under any education program or activity receiving Federal financial assistance.“</a:t>
            </a:r>
          </a:p>
          <a:p>
            <a:pPr marL="342900" indent="-342900">
              <a:buFont typeface="Arial" panose="020B0604020202020204" pitchFamily="34" charset="0"/>
              <a:buChar char="•"/>
            </a:pPr>
            <a:endParaRPr lang="en-US" sz="2400" dirty="0">
              <a:solidFill>
                <a:schemeClr val="bg1"/>
              </a:solidFill>
              <a:latin typeface="Avenir" panose="020B0604020202020204" charset="0"/>
              <a:cs typeface="Arial" panose="020B0604020202020204" pitchFamily="34" charset="0"/>
            </a:endParaRPr>
          </a:p>
          <a:p>
            <a:r>
              <a:rPr lang="en-US" sz="2400" b="1" dirty="0">
                <a:solidFill>
                  <a:schemeClr val="bg1"/>
                </a:solidFill>
                <a:latin typeface="Avenir" panose="020B0604020202020204" charset="0"/>
                <a:cs typeface="Arial" panose="020B0604020202020204" pitchFamily="34" charset="0"/>
              </a:rPr>
              <a:t>What should be reported to the Title IX Coordinator?</a:t>
            </a: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Any prohibited forms of sexual misconduct should be reported, regardless of whether they take place on or off campus.  Prohibited forms of sexual misconduct include:  domestic violence, dating violence, stalking, sexual harassment, sexual assault, rape, and sexual exploitation.  Definitions for each of these appear in our </a:t>
            </a:r>
            <a:r>
              <a:rPr lang="en-US" sz="2400" dirty="0">
                <a:solidFill>
                  <a:schemeClr val="bg1"/>
                </a:solidFill>
                <a:latin typeface="Avenir" panose="020B0604020202020204" charset="0"/>
                <a:cs typeface="Arial" panose="020B0604020202020204" pitchFamily="34" charset="0"/>
                <a:hlinkClick r:id="rId2">
                  <a:extLst>
                    <a:ext uri="{A12FA001-AC4F-418D-AE19-62706E023703}">
                      <ahyp:hlinkClr xmlns:ahyp="http://schemas.microsoft.com/office/drawing/2018/hyperlinkcolor" val="tx"/>
                    </a:ext>
                  </a:extLst>
                </a:hlinkClick>
              </a:rPr>
              <a:t>Title IX Policy 6.22</a:t>
            </a:r>
            <a:r>
              <a:rPr lang="en-US" sz="2400" dirty="0">
                <a:solidFill>
                  <a:schemeClr val="bg1"/>
                </a:solidFill>
                <a:latin typeface="Avenir" panose="020B0604020202020204" charset="0"/>
                <a:cs typeface="Arial" panose="020B0604020202020204" pitchFamily="34" charset="0"/>
              </a:rPr>
              <a:t>.</a:t>
            </a:r>
          </a:p>
          <a:p>
            <a:endParaRPr lang="en-US" sz="2400" dirty="0">
              <a:solidFill>
                <a:schemeClr val="bg1"/>
              </a:solidFill>
              <a:latin typeface="Arial" panose="020B0604020202020204" pitchFamily="34" charset="0"/>
              <a:cs typeface="Arial" panose="020B0604020202020204" pitchFamily="34" charset="0"/>
            </a:endParaRPr>
          </a:p>
        </p:txBody>
      </p:sp>
      <p:sp>
        <p:nvSpPr>
          <p:cNvPr id="8" name="TextBox 4">
            <a:extLst>
              <a:ext uri="{FF2B5EF4-FFF2-40B4-BE49-F238E27FC236}">
                <a16:creationId xmlns:a16="http://schemas.microsoft.com/office/drawing/2014/main" id="{8351D86D-49E6-4B27-A100-3C6BB2AA532C}"/>
              </a:ext>
            </a:extLst>
          </p:cNvPr>
          <p:cNvSpPr txBox="1"/>
          <p:nvPr/>
        </p:nvSpPr>
        <p:spPr>
          <a:xfrm>
            <a:off x="9982200" y="2400300"/>
            <a:ext cx="7487202" cy="5170646"/>
          </a:xfrm>
          <a:prstGeom prst="rect">
            <a:avLst/>
          </a:prstGeom>
        </p:spPr>
        <p:txBody>
          <a:bodyPr wrap="square" lIns="0" tIns="0" rIns="0" bIns="0" rtlCol="0" anchor="t">
            <a:spAutoFit/>
          </a:bodyPr>
          <a:lstStyle/>
          <a:p>
            <a:r>
              <a:rPr lang="en-US" sz="2400" b="1" dirty="0">
                <a:solidFill>
                  <a:schemeClr val="bg1"/>
                </a:solidFill>
                <a:latin typeface="Avenir" panose="020B0604020202020204" charset="0"/>
                <a:cs typeface="Arial" panose="020B0604020202020204" pitchFamily="34" charset="0"/>
              </a:rPr>
              <a:t>What is the reporting process?</a:t>
            </a: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BCCC strongly encourages all members of the campus community to report gender discrimination, including sexual misconduct, that impacts the educational environment (whether it takes place on or off of campus). Upon receiving a report, the College will take appropriate steps to provide support to the alleged victim, investigate the incident, and conduct a fair adjudication process.</a:t>
            </a:r>
          </a:p>
          <a:p>
            <a:endParaRPr lang="en-US" sz="2400" dirty="0">
              <a:solidFill>
                <a:schemeClr val="bg1"/>
              </a:solidFill>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venir" panose="020B0604020202020204" charset="0"/>
                <a:cs typeface="Arial" panose="020B0604020202020204" pitchFamily="34" charset="0"/>
              </a:rPr>
              <a:t>To submit the Title IX Gender Discrimination and Sexual Misconduct Anonymous Reporting form, click </a:t>
            </a:r>
            <a:r>
              <a:rPr lang="en-US" sz="2400" dirty="0">
                <a:solidFill>
                  <a:schemeClr val="bg1"/>
                </a:solidFill>
                <a:latin typeface="Avenir" panose="020B0604020202020204" charset="0"/>
                <a:cs typeface="Arial" panose="020B0604020202020204" pitchFamily="34" charset="0"/>
                <a:hlinkClick r:id="rId3">
                  <a:extLst>
                    <a:ext uri="{A12FA001-AC4F-418D-AE19-62706E023703}">
                      <ahyp:hlinkClr xmlns:ahyp="http://schemas.microsoft.com/office/drawing/2018/hyperlinkcolor" val="tx"/>
                    </a:ext>
                  </a:extLst>
                </a:hlinkClick>
              </a:rPr>
              <a:t>here</a:t>
            </a:r>
            <a:r>
              <a:rPr lang="en-US" sz="2400" dirty="0">
                <a:solidFill>
                  <a:schemeClr val="bg1"/>
                </a:solidFill>
                <a:latin typeface="Avenir" panose="020B0604020202020204" charset="0"/>
                <a:cs typeface="Arial" panose="020B0604020202020204" pitchFamily="34" charset="0"/>
              </a:rPr>
              <a:t> or contact the Title IX Coordinator for Students.</a:t>
            </a:r>
          </a:p>
        </p:txBody>
      </p:sp>
      <p:sp>
        <p:nvSpPr>
          <p:cNvPr id="3" name="TextBox 2">
            <a:extLst>
              <a:ext uri="{FF2B5EF4-FFF2-40B4-BE49-F238E27FC236}">
                <a16:creationId xmlns:a16="http://schemas.microsoft.com/office/drawing/2014/main" id="{9A9637BE-2237-4C6E-9812-6A1080471E7B}"/>
              </a:ext>
            </a:extLst>
          </p:cNvPr>
          <p:cNvSpPr txBox="1"/>
          <p:nvPr/>
        </p:nvSpPr>
        <p:spPr>
          <a:xfrm>
            <a:off x="10257876" y="7734300"/>
            <a:ext cx="6420399" cy="1815882"/>
          </a:xfrm>
          <a:prstGeom prst="rect">
            <a:avLst/>
          </a:prstGeom>
          <a:noFill/>
        </p:spPr>
        <p:txBody>
          <a:bodyPr wrap="square" rtlCol="0">
            <a:spAutoFit/>
          </a:bodyPr>
          <a:lstStyle/>
          <a:p>
            <a:r>
              <a:rPr lang="en-US" sz="2800" dirty="0">
                <a:solidFill>
                  <a:schemeClr val="bg1"/>
                </a:solidFill>
                <a:latin typeface="Avenir" panose="020B0604020202020204" charset="0"/>
                <a:cs typeface="Arial" panose="020B0604020202020204" pitchFamily="34" charset="0"/>
              </a:rPr>
              <a:t>Nicole Johnson</a:t>
            </a:r>
          </a:p>
          <a:p>
            <a:r>
              <a:rPr lang="en-US" sz="2800" dirty="0">
                <a:solidFill>
                  <a:schemeClr val="bg1"/>
                </a:solidFill>
                <a:latin typeface="Avenir" panose="020B0604020202020204" charset="0"/>
                <a:cs typeface="Arial" panose="020B0604020202020204" pitchFamily="34" charset="0"/>
              </a:rPr>
              <a:t>(252) 940-6204</a:t>
            </a:r>
          </a:p>
          <a:p>
            <a:r>
              <a:rPr lang="en-US" sz="2800" dirty="0">
                <a:solidFill>
                  <a:schemeClr val="bg1"/>
                </a:solidFill>
                <a:latin typeface="Avenir" panose="020B0604020202020204" charset="0"/>
                <a:cs typeface="Arial" panose="020B0604020202020204" pitchFamily="34" charset="0"/>
                <a:hlinkClick r:id="rId4">
                  <a:extLst>
                    <a:ext uri="{A12FA001-AC4F-418D-AE19-62706E023703}">
                      <ahyp:hlinkClr xmlns:ahyp="http://schemas.microsoft.com/office/drawing/2018/hyperlinkcolor" val="tx"/>
                    </a:ext>
                  </a:extLst>
                </a:hlinkClick>
              </a:rPr>
              <a:t>Nicole.Johnson@Beaufortccc.edu</a:t>
            </a:r>
            <a:endParaRPr lang="en-US" sz="2800" dirty="0">
              <a:solidFill>
                <a:schemeClr val="bg1"/>
              </a:solidFill>
              <a:latin typeface="Avenir" panose="020B0604020202020204" charset="0"/>
              <a:cs typeface="Arial" panose="020B0604020202020204" pitchFamily="34" charset="0"/>
            </a:endParaRPr>
          </a:p>
          <a:p>
            <a:r>
              <a:rPr lang="en-US" sz="2800" dirty="0">
                <a:solidFill>
                  <a:schemeClr val="bg1"/>
                </a:solidFill>
                <a:latin typeface="Avenir" panose="020B0604020202020204" charset="0"/>
                <a:cs typeface="Arial" panose="020B0604020202020204" pitchFamily="34" charset="0"/>
              </a:rPr>
              <a:t>Building 1, Office 114C</a:t>
            </a:r>
          </a:p>
        </p:txBody>
      </p:sp>
    </p:spTree>
    <p:extLst>
      <p:ext uri="{BB962C8B-B14F-4D97-AF65-F5344CB8AC3E}">
        <p14:creationId xmlns:p14="http://schemas.microsoft.com/office/powerpoint/2010/main" val="955954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65250BD-660F-4204-86D6-35E98FA40D68}"/>
              </a:ext>
            </a:extLst>
          </p:cNvPr>
          <p:cNvGrpSpPr/>
          <p:nvPr/>
        </p:nvGrpSpPr>
        <p:grpSpPr>
          <a:xfrm>
            <a:off x="-38100" y="-38100"/>
            <a:ext cx="18326100" cy="10325100"/>
            <a:chOff x="-38100" y="-38100"/>
            <a:chExt cx="18326100" cy="10325100"/>
          </a:xfrm>
        </p:grpSpPr>
        <p:pic>
          <p:nvPicPr>
            <p:cNvPr id="12" name="Picture 11">
              <a:extLst>
                <a:ext uri="{FF2B5EF4-FFF2-40B4-BE49-F238E27FC236}">
                  <a16:creationId xmlns:a16="http://schemas.microsoft.com/office/drawing/2014/main" id="{2E020586-2084-41AF-8C28-9AB71D76E623}"/>
                </a:ext>
              </a:extLst>
            </p:cNvPr>
            <p:cNvPicPr>
              <a:picLocks noChangeAspect="1"/>
            </p:cNvPicPr>
            <p:nvPr/>
          </p:nvPicPr>
          <p:blipFill>
            <a:blip r:embed="rId2"/>
            <a:stretch>
              <a:fillRect/>
            </a:stretch>
          </p:blipFill>
          <p:spPr>
            <a:xfrm>
              <a:off x="-38100" y="-38100"/>
              <a:ext cx="6134100" cy="10287000"/>
            </a:xfrm>
            <a:prstGeom prst="rect">
              <a:avLst/>
            </a:prstGeom>
          </p:spPr>
        </p:pic>
        <p:pic>
          <p:nvPicPr>
            <p:cNvPr id="13" name="Picture 12">
              <a:extLst>
                <a:ext uri="{FF2B5EF4-FFF2-40B4-BE49-F238E27FC236}">
                  <a16:creationId xmlns:a16="http://schemas.microsoft.com/office/drawing/2014/main" id="{C9D35653-C4D3-49BB-A9DB-DFAD1FB2EA7D}"/>
                </a:ext>
              </a:extLst>
            </p:cNvPr>
            <p:cNvPicPr>
              <a:picLocks noChangeAspect="1"/>
            </p:cNvPicPr>
            <p:nvPr/>
          </p:nvPicPr>
          <p:blipFill rotWithShape="1">
            <a:blip r:embed="rId3"/>
            <a:srcRect l="19421" r="26325"/>
            <a:stretch/>
          </p:blipFill>
          <p:spPr>
            <a:xfrm>
              <a:off x="6096000" y="0"/>
              <a:ext cx="6096000" cy="10287000"/>
            </a:xfrm>
            <a:prstGeom prst="rect">
              <a:avLst/>
            </a:prstGeom>
          </p:spPr>
        </p:pic>
        <p:pic>
          <p:nvPicPr>
            <p:cNvPr id="2050" name="Picture 2" descr="No photo description available.">
              <a:extLst>
                <a:ext uri="{FF2B5EF4-FFF2-40B4-BE49-F238E27FC236}">
                  <a16:creationId xmlns:a16="http://schemas.microsoft.com/office/drawing/2014/main" id="{B028BD57-D891-409A-B8A5-4D3400B7D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0" y="0"/>
              <a:ext cx="6096000" cy="102870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a:extLst>
              <a:ext uri="{FF2B5EF4-FFF2-40B4-BE49-F238E27FC236}">
                <a16:creationId xmlns:a16="http://schemas.microsoft.com/office/drawing/2014/main" id="{A15C9F34-264E-4474-9085-9EC92E9F6AF9}"/>
              </a:ext>
            </a:extLst>
          </p:cNvPr>
          <p:cNvSpPr/>
          <p:nvPr/>
        </p:nvSpPr>
        <p:spPr>
          <a:xfrm>
            <a:off x="-38100" y="-38100"/>
            <a:ext cx="18326100" cy="10325100"/>
          </a:xfrm>
          <a:prstGeom prst="rect">
            <a:avLst/>
          </a:prstGeom>
          <a:solidFill>
            <a:schemeClr val="tx2">
              <a:lumMod val="75000"/>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6"/>
          <p:cNvSpPr txBox="1"/>
          <p:nvPr/>
        </p:nvSpPr>
        <p:spPr>
          <a:xfrm>
            <a:off x="2590800" y="342900"/>
            <a:ext cx="13441909" cy="8716169"/>
          </a:xfrm>
          <a:prstGeom prst="rect">
            <a:avLst/>
          </a:prstGeom>
        </p:spPr>
        <p:txBody>
          <a:bodyPr lIns="0" tIns="0" rIns="0" bIns="0" rtlCol="0" anchor="t">
            <a:spAutoFit/>
          </a:bodyPr>
          <a:lstStyle/>
          <a:p>
            <a:pPr algn="ctr">
              <a:lnSpc>
                <a:spcPts val="17523"/>
              </a:lnSpc>
            </a:pPr>
            <a:r>
              <a:rPr lang="en-US" sz="9600" b="1" spc="50" dirty="0">
                <a:ln w="9525" cmpd="sng">
                  <a:noFill/>
                  <a:prstDash val="solid"/>
                </a:ln>
                <a:solidFill>
                  <a:srgbClr val="70AD47">
                    <a:tint val="1000"/>
                  </a:srgbClr>
                </a:solidFill>
                <a:effectLst>
                  <a:glow rad="38100">
                    <a:schemeClr val="accent1">
                      <a:alpha val="40000"/>
                    </a:schemeClr>
                  </a:glow>
                  <a:outerShdw blurRad="50800" dist="38100" algn="l" rotWithShape="0">
                    <a:prstClr val="black">
                      <a:alpha val="40000"/>
                    </a:prstClr>
                  </a:outerShdw>
                </a:effectLst>
                <a:latin typeface="Avenir Ultra-Bold Italics"/>
              </a:rPr>
              <a:t>Congratulations!  You’ve completed New Student Orientation!</a:t>
            </a:r>
          </a:p>
        </p:txBody>
      </p:sp>
      <p:sp>
        <p:nvSpPr>
          <p:cNvPr id="10" name="TextBox 10"/>
          <p:cNvSpPr txBox="1"/>
          <p:nvPr/>
        </p:nvSpPr>
        <p:spPr>
          <a:xfrm>
            <a:off x="11398401" y="91111"/>
            <a:ext cx="5860899" cy="1916559"/>
          </a:xfrm>
          <a:prstGeom prst="rect">
            <a:avLst/>
          </a:prstGeom>
        </p:spPr>
        <p:txBody>
          <a:bodyPr lIns="47214" tIns="47214" rIns="47214" bIns="47214" rtlCol="0" anchor="ctr"/>
          <a:lstStyle/>
          <a:p>
            <a:pPr algn="ctr">
              <a:lnSpc>
                <a:spcPts val="3333"/>
              </a:lnSpc>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sp>
        <p:nvSpPr>
          <p:cNvPr id="4" name="TextBox 4"/>
          <p:cNvSpPr txBox="1"/>
          <p:nvPr/>
        </p:nvSpPr>
        <p:spPr>
          <a:xfrm>
            <a:off x="8458200" y="1008175"/>
            <a:ext cx="8626138" cy="1291829"/>
          </a:xfrm>
          <a:prstGeom prst="rect">
            <a:avLst/>
          </a:prstGeom>
        </p:spPr>
        <p:txBody>
          <a:bodyPr wrap="square" lIns="0" tIns="0" rIns="0" bIns="0" rtlCol="0" anchor="t">
            <a:spAutoFit/>
          </a:bodyPr>
          <a:lstStyle/>
          <a:p>
            <a:pPr algn="r">
              <a:lnSpc>
                <a:spcPts val="11994"/>
              </a:lnSpc>
            </a:pPr>
            <a:r>
              <a:rPr lang="en-US" sz="4400" dirty="0">
                <a:solidFill>
                  <a:srgbClr val="FFFFFF"/>
                </a:solidFill>
                <a:effectLst>
                  <a:outerShdw blurRad="50800" dist="38100" dir="2700000" algn="tl" rotWithShape="0">
                    <a:prstClr val="black">
                      <a:alpha val="40000"/>
                    </a:prstClr>
                  </a:outerShdw>
                </a:effectLst>
                <a:latin typeface="Avenir Ultra-Bold" panose="020B0604020202020204" charset="0"/>
              </a:rPr>
              <a:t>Meet the NSO Leadership Team</a:t>
            </a:r>
          </a:p>
        </p:txBody>
      </p:sp>
      <p:sp>
        <p:nvSpPr>
          <p:cNvPr id="5" name="TextBox 5"/>
          <p:cNvSpPr txBox="1"/>
          <p:nvPr/>
        </p:nvSpPr>
        <p:spPr>
          <a:xfrm>
            <a:off x="8671303" y="2570970"/>
            <a:ext cx="8976789" cy="1392817"/>
          </a:xfrm>
          <a:prstGeom prst="rect">
            <a:avLst/>
          </a:prstGeom>
        </p:spPr>
        <p:txBody>
          <a:bodyPr wrap="square" lIns="0" tIns="0" rIns="0" bIns="0" rtlCol="0" anchor="t">
            <a:spAutoFit/>
          </a:bodyPr>
          <a:lstStyle/>
          <a:p>
            <a:pPr>
              <a:lnSpc>
                <a:spcPct val="150000"/>
              </a:lnSpc>
            </a:pPr>
            <a:r>
              <a:rPr lang="en-US" sz="3200" dirty="0">
                <a:solidFill>
                  <a:schemeClr val="bg1"/>
                </a:solidFill>
                <a:latin typeface="Avenir" panose="020B0604020202020204" charset="0"/>
                <a:cs typeface="Avenir Medium" panose="020B0603020203020204" pitchFamily="34" charset="-78"/>
              </a:rPr>
              <a:t>Click on each picture to hear a few words of wisdom and encouragement. </a:t>
            </a:r>
            <a:endParaRPr lang="en-US" sz="3200" spc="70" dirty="0">
              <a:solidFill>
                <a:schemeClr val="bg1"/>
              </a:solidFill>
              <a:effectLst>
                <a:outerShdw blurRad="50800" dist="38100" algn="l" rotWithShape="0">
                  <a:prstClr val="black">
                    <a:alpha val="40000"/>
                  </a:prstClr>
                </a:outerShdw>
              </a:effectLst>
              <a:latin typeface="Avenir" panose="020B0604020202020204" charset="0"/>
              <a:cs typeface="Avenir Medium" panose="020B0603020203020204" pitchFamily="34" charset="-78"/>
            </a:endParaRPr>
          </a:p>
        </p:txBody>
      </p:sp>
      <p:pic>
        <p:nvPicPr>
          <p:cNvPr id="7" name="Picture 6">
            <a:extLst>
              <a:ext uri="{FF2B5EF4-FFF2-40B4-BE49-F238E27FC236}">
                <a16:creationId xmlns:a16="http://schemas.microsoft.com/office/drawing/2014/main" id="{2F65357A-40AE-4670-A7EB-59725ACAC4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456" y="8163012"/>
            <a:ext cx="7995528" cy="1591486"/>
          </a:xfrm>
          <a:prstGeom prst="rect">
            <a:avLst/>
          </a:prstGeom>
        </p:spPr>
      </p:pic>
      <p:grpSp>
        <p:nvGrpSpPr>
          <p:cNvPr id="30" name="Group 29">
            <a:extLst>
              <a:ext uri="{FF2B5EF4-FFF2-40B4-BE49-F238E27FC236}">
                <a16:creationId xmlns:a16="http://schemas.microsoft.com/office/drawing/2014/main" id="{BEE766B0-AC64-41B4-9CA5-4729AACCD7BA}"/>
              </a:ext>
            </a:extLst>
          </p:cNvPr>
          <p:cNvGrpSpPr/>
          <p:nvPr/>
        </p:nvGrpSpPr>
        <p:grpSpPr>
          <a:xfrm>
            <a:off x="790972" y="878325"/>
            <a:ext cx="6662543" cy="614200"/>
            <a:chOff x="790972" y="952392"/>
            <a:chExt cx="6662543" cy="614200"/>
          </a:xfrm>
        </p:grpSpPr>
        <p:sp>
          <p:nvSpPr>
            <p:cNvPr id="19" name="Rectangle 18">
              <a:extLst>
                <a:ext uri="{FF2B5EF4-FFF2-40B4-BE49-F238E27FC236}">
                  <a16:creationId xmlns:a16="http://schemas.microsoft.com/office/drawing/2014/main" id="{6615FDD1-FE57-4919-80B6-6D54AA8CB250}"/>
                </a:ext>
              </a:extLst>
            </p:cNvPr>
            <p:cNvSpPr/>
            <p:nvPr/>
          </p:nvSpPr>
          <p:spPr>
            <a:xfrm>
              <a:off x="790972" y="956992"/>
              <a:ext cx="6662543" cy="609600"/>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1559B573-83B3-44DC-98D2-65481B1B60CE}"/>
                </a:ext>
              </a:extLst>
            </p:cNvPr>
            <p:cNvSpPr txBox="1"/>
            <p:nvPr/>
          </p:nvSpPr>
          <p:spPr>
            <a:xfrm>
              <a:off x="1611343" y="952392"/>
              <a:ext cx="5325753" cy="584775"/>
            </a:xfrm>
            <a:prstGeom prst="rect">
              <a:avLst/>
            </a:prstGeom>
            <a:noFill/>
          </p:spPr>
          <p:txBody>
            <a:bodyPr wrap="none" rtlCol="0">
              <a:spAutoFit/>
            </a:bodyPr>
            <a:lstStyle/>
            <a:p>
              <a:r>
                <a:rPr lang="en-US" sz="3200" dirty="0">
                  <a:latin typeface="Arial Rounded MT Bold" panose="020F0704030504030204" pitchFamily="34" charset="0"/>
                </a:rPr>
                <a:t>Dr. Dave Loope, President</a:t>
              </a:r>
            </a:p>
          </p:txBody>
        </p:sp>
      </p:grpSp>
      <p:pic>
        <p:nvPicPr>
          <p:cNvPr id="11" name="Picture 10">
            <a:hlinkClick r:id="rId4"/>
            <a:extLst>
              <a:ext uri="{FF2B5EF4-FFF2-40B4-BE49-F238E27FC236}">
                <a16:creationId xmlns:a16="http://schemas.microsoft.com/office/drawing/2014/main" id="{7D86D331-BC69-4F6B-8650-E368A54F90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1303" y="5254214"/>
            <a:ext cx="4267200" cy="3112889"/>
          </a:xfrm>
          <a:prstGeom prst="rect">
            <a:avLst/>
          </a:prstGeom>
        </p:spPr>
      </p:pic>
      <p:pic>
        <p:nvPicPr>
          <p:cNvPr id="15" name="Picture 14">
            <a:hlinkClick r:id="rId6"/>
            <a:extLst>
              <a:ext uri="{FF2B5EF4-FFF2-40B4-BE49-F238E27FC236}">
                <a16:creationId xmlns:a16="http://schemas.microsoft.com/office/drawing/2014/main" id="{C076A733-9179-4221-B70C-CF06A7D5EC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80892" y="5254214"/>
            <a:ext cx="4267200" cy="3112889"/>
          </a:xfrm>
          <a:prstGeom prst="rect">
            <a:avLst/>
          </a:prstGeom>
        </p:spPr>
      </p:pic>
      <p:sp>
        <p:nvSpPr>
          <p:cNvPr id="17" name="Rectangle 16">
            <a:extLst>
              <a:ext uri="{FF2B5EF4-FFF2-40B4-BE49-F238E27FC236}">
                <a16:creationId xmlns:a16="http://schemas.microsoft.com/office/drawing/2014/main" id="{B3EC964D-4DCA-4F55-B45F-268523FC986B}"/>
              </a:ext>
            </a:extLst>
          </p:cNvPr>
          <p:cNvSpPr/>
          <p:nvPr/>
        </p:nvSpPr>
        <p:spPr>
          <a:xfrm>
            <a:off x="8671303" y="4492214"/>
            <a:ext cx="4267200" cy="609600"/>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926112D-E39D-4DF5-8C5F-C66069E6653F}"/>
              </a:ext>
            </a:extLst>
          </p:cNvPr>
          <p:cNvSpPr/>
          <p:nvPr/>
        </p:nvSpPr>
        <p:spPr>
          <a:xfrm>
            <a:off x="13370952" y="4492214"/>
            <a:ext cx="4267200" cy="609600"/>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E28D6334-8A4D-411B-90CF-FFCFAC7C884C}"/>
              </a:ext>
            </a:extLst>
          </p:cNvPr>
          <p:cNvSpPr txBox="1"/>
          <p:nvPr/>
        </p:nvSpPr>
        <p:spPr>
          <a:xfrm>
            <a:off x="9523444" y="4492214"/>
            <a:ext cx="2420856" cy="584775"/>
          </a:xfrm>
          <a:prstGeom prst="rect">
            <a:avLst/>
          </a:prstGeom>
          <a:noFill/>
        </p:spPr>
        <p:txBody>
          <a:bodyPr wrap="none" rtlCol="0">
            <a:spAutoFit/>
          </a:bodyPr>
          <a:lstStyle/>
          <a:p>
            <a:r>
              <a:rPr lang="en-US" sz="3200" dirty="0">
                <a:latin typeface="Arial Rounded MT Bold" panose="020F0704030504030204" pitchFamily="34" charset="0"/>
              </a:rPr>
              <a:t>Dr. Lisa Hill</a:t>
            </a:r>
          </a:p>
        </p:txBody>
      </p:sp>
      <p:sp>
        <p:nvSpPr>
          <p:cNvPr id="22" name="TextBox 21">
            <a:extLst>
              <a:ext uri="{FF2B5EF4-FFF2-40B4-BE49-F238E27FC236}">
                <a16:creationId xmlns:a16="http://schemas.microsoft.com/office/drawing/2014/main" id="{1065D952-86DE-437D-843A-2026EFE2F1D8}"/>
              </a:ext>
            </a:extLst>
          </p:cNvPr>
          <p:cNvSpPr txBox="1"/>
          <p:nvPr/>
        </p:nvSpPr>
        <p:spPr>
          <a:xfrm>
            <a:off x="13634682" y="4492213"/>
            <a:ext cx="3759619" cy="584775"/>
          </a:xfrm>
          <a:prstGeom prst="rect">
            <a:avLst/>
          </a:prstGeom>
          <a:noFill/>
        </p:spPr>
        <p:txBody>
          <a:bodyPr wrap="none" rtlCol="0">
            <a:spAutoFit/>
          </a:bodyPr>
          <a:lstStyle/>
          <a:p>
            <a:r>
              <a:rPr lang="en-US" sz="3200" dirty="0">
                <a:latin typeface="Arial Rounded MT Bold" panose="020F0704030504030204" pitchFamily="34" charset="0"/>
              </a:rPr>
              <a:t>Dr. LaTonya Nixon</a:t>
            </a:r>
          </a:p>
        </p:txBody>
      </p:sp>
      <p:sp>
        <p:nvSpPr>
          <p:cNvPr id="24" name="Rectangle 23">
            <a:extLst>
              <a:ext uri="{FF2B5EF4-FFF2-40B4-BE49-F238E27FC236}">
                <a16:creationId xmlns:a16="http://schemas.microsoft.com/office/drawing/2014/main" id="{437AEA48-824B-4E80-BD65-84526E5CDBBA}"/>
              </a:ext>
            </a:extLst>
          </p:cNvPr>
          <p:cNvSpPr/>
          <p:nvPr/>
        </p:nvSpPr>
        <p:spPr>
          <a:xfrm>
            <a:off x="8671304" y="8543257"/>
            <a:ext cx="4267200" cy="830997"/>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3CAE89E-CC08-4DA3-B3D6-7E79E50E7E92}"/>
              </a:ext>
            </a:extLst>
          </p:cNvPr>
          <p:cNvSpPr/>
          <p:nvPr/>
        </p:nvSpPr>
        <p:spPr>
          <a:xfrm>
            <a:off x="13380892" y="8543257"/>
            <a:ext cx="4267200" cy="830997"/>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7E262CC0-2B70-41FA-AF02-8EAC28DFC5E3}"/>
              </a:ext>
            </a:extLst>
          </p:cNvPr>
          <p:cNvSpPr txBox="1"/>
          <p:nvPr/>
        </p:nvSpPr>
        <p:spPr>
          <a:xfrm>
            <a:off x="8671303" y="8543257"/>
            <a:ext cx="4267200" cy="830997"/>
          </a:xfrm>
          <a:prstGeom prst="rect">
            <a:avLst/>
          </a:prstGeom>
          <a:noFill/>
        </p:spPr>
        <p:txBody>
          <a:bodyPr wrap="square" rtlCol="0">
            <a:spAutoFit/>
          </a:bodyPr>
          <a:lstStyle/>
          <a:p>
            <a:pPr algn="ctr"/>
            <a:r>
              <a:rPr lang="en-US" sz="2400" dirty="0">
                <a:latin typeface="Arial Rounded MT Bold" panose="020F0704030504030204" pitchFamily="34" charset="0"/>
              </a:rPr>
              <a:t>EVP of Instruction and Workforce Development</a:t>
            </a:r>
          </a:p>
        </p:txBody>
      </p:sp>
      <p:sp>
        <p:nvSpPr>
          <p:cNvPr id="28" name="TextBox 27">
            <a:extLst>
              <a:ext uri="{FF2B5EF4-FFF2-40B4-BE49-F238E27FC236}">
                <a16:creationId xmlns:a16="http://schemas.microsoft.com/office/drawing/2014/main" id="{73D0A63F-1AF4-4E0D-B682-A5D1661B1B82}"/>
              </a:ext>
            </a:extLst>
          </p:cNvPr>
          <p:cNvSpPr txBox="1"/>
          <p:nvPr/>
        </p:nvSpPr>
        <p:spPr>
          <a:xfrm>
            <a:off x="13816654" y="8705483"/>
            <a:ext cx="4267200" cy="461665"/>
          </a:xfrm>
          <a:prstGeom prst="rect">
            <a:avLst/>
          </a:prstGeom>
          <a:noFill/>
        </p:spPr>
        <p:txBody>
          <a:bodyPr wrap="square" rtlCol="0">
            <a:spAutoFit/>
          </a:bodyPr>
          <a:lstStyle/>
          <a:p>
            <a:r>
              <a:rPr lang="en-US" sz="2400" dirty="0">
                <a:latin typeface="Arial Rounded MT Bold" panose="020F0704030504030204" pitchFamily="34" charset="0"/>
              </a:rPr>
              <a:t>VP of Student Services</a:t>
            </a:r>
          </a:p>
        </p:txBody>
      </p:sp>
      <p:sp>
        <p:nvSpPr>
          <p:cNvPr id="2" name="AutoShape 2" descr="https://lh3.googleusercontent.com/gg-dl/ABS2GSkcSw6DJV2YIx9MzcRyQAfjZtcOy2YoqDqqHQm0sFPYJOcLNFP7XWoGLijES98WgGv_NEV4AuxEcw_2xOQPUTYj84jeWmhGdByKlE86cLUn6AKSmb6BmSZk0voIBAkj9PtahZB117REDRBmCSK-4dHsqQWSaOhni6RsLe0X2XmzjgDMJw=s1024-rj">
            <a:extLst>
              <a:ext uri="{FF2B5EF4-FFF2-40B4-BE49-F238E27FC236}">
                <a16:creationId xmlns:a16="http://schemas.microsoft.com/office/drawing/2014/main" id="{668EAA65-EBF9-4F57-99FF-1F4743CBF6B3}"/>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hlinkClick r:id="rId8"/>
            <a:extLst>
              <a:ext uri="{FF2B5EF4-FFF2-40B4-BE49-F238E27FC236}">
                <a16:creationId xmlns:a16="http://schemas.microsoft.com/office/drawing/2014/main" id="{AD392FF7-BDE8-44E0-83B3-CBF99CDD8D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972" y="1571192"/>
            <a:ext cx="6662543" cy="58787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grpSp>
        <p:nvGrpSpPr>
          <p:cNvPr id="2" name="Group 2"/>
          <p:cNvGrpSpPr/>
          <p:nvPr/>
        </p:nvGrpSpPr>
        <p:grpSpPr>
          <a:xfrm>
            <a:off x="663307" y="1939275"/>
            <a:ext cx="4070492" cy="6938026"/>
            <a:chOff x="0" y="0"/>
            <a:chExt cx="1716688" cy="3024449"/>
          </a:xfrm>
        </p:grpSpPr>
        <p:sp>
          <p:nvSpPr>
            <p:cNvPr id="3" name="Freeform 3"/>
            <p:cNvSpPr/>
            <p:nvPr/>
          </p:nvSpPr>
          <p:spPr>
            <a:xfrm>
              <a:off x="0" y="0"/>
              <a:ext cx="1716688" cy="3024449"/>
            </a:xfrm>
            <a:custGeom>
              <a:avLst/>
              <a:gdLst/>
              <a:ahLst/>
              <a:cxnLst/>
              <a:rect l="l" t="t" r="r" b="b"/>
              <a:pathLst>
                <a:path w="1716688" h="3024449">
                  <a:moveTo>
                    <a:pt x="0" y="0"/>
                  </a:moveTo>
                  <a:lnTo>
                    <a:pt x="1716688" y="0"/>
                  </a:lnTo>
                  <a:lnTo>
                    <a:pt x="1716688" y="3024449"/>
                  </a:lnTo>
                  <a:lnTo>
                    <a:pt x="0" y="3024449"/>
                  </a:lnTo>
                  <a:close/>
                </a:path>
              </a:pathLst>
            </a:custGeom>
            <a:solidFill>
              <a:srgbClr val="FFFFFF"/>
            </a:solidFill>
          </p:spPr>
        </p:sp>
      </p:grpSp>
      <p:grpSp>
        <p:nvGrpSpPr>
          <p:cNvPr id="4" name="Group 4"/>
          <p:cNvGrpSpPr/>
          <p:nvPr/>
        </p:nvGrpSpPr>
        <p:grpSpPr>
          <a:xfrm>
            <a:off x="4878953" y="1939274"/>
            <a:ext cx="4070492" cy="6938027"/>
            <a:chOff x="0" y="0"/>
            <a:chExt cx="1716688" cy="3024449"/>
          </a:xfrm>
        </p:grpSpPr>
        <p:sp>
          <p:nvSpPr>
            <p:cNvPr id="5" name="Freeform 5"/>
            <p:cNvSpPr/>
            <p:nvPr/>
          </p:nvSpPr>
          <p:spPr>
            <a:xfrm>
              <a:off x="0" y="0"/>
              <a:ext cx="1716688" cy="3024449"/>
            </a:xfrm>
            <a:custGeom>
              <a:avLst/>
              <a:gdLst/>
              <a:ahLst/>
              <a:cxnLst/>
              <a:rect l="l" t="t" r="r" b="b"/>
              <a:pathLst>
                <a:path w="1716688" h="3024449">
                  <a:moveTo>
                    <a:pt x="0" y="0"/>
                  </a:moveTo>
                  <a:lnTo>
                    <a:pt x="1716688" y="0"/>
                  </a:lnTo>
                  <a:lnTo>
                    <a:pt x="1716688" y="3024449"/>
                  </a:lnTo>
                  <a:lnTo>
                    <a:pt x="0" y="3024449"/>
                  </a:lnTo>
                  <a:close/>
                </a:path>
              </a:pathLst>
            </a:custGeom>
            <a:solidFill>
              <a:srgbClr val="FFFFFF"/>
            </a:solidFill>
          </p:spPr>
        </p:sp>
      </p:grpSp>
      <p:grpSp>
        <p:nvGrpSpPr>
          <p:cNvPr id="6" name="Group 6"/>
          <p:cNvGrpSpPr/>
          <p:nvPr/>
        </p:nvGrpSpPr>
        <p:grpSpPr>
          <a:xfrm>
            <a:off x="9094598" y="1939274"/>
            <a:ext cx="4070492" cy="6938027"/>
            <a:chOff x="0" y="0"/>
            <a:chExt cx="1716688" cy="3024449"/>
          </a:xfrm>
        </p:grpSpPr>
        <p:sp>
          <p:nvSpPr>
            <p:cNvPr id="7" name="Freeform 7"/>
            <p:cNvSpPr/>
            <p:nvPr/>
          </p:nvSpPr>
          <p:spPr>
            <a:xfrm>
              <a:off x="0" y="0"/>
              <a:ext cx="1716688" cy="3024449"/>
            </a:xfrm>
            <a:custGeom>
              <a:avLst/>
              <a:gdLst/>
              <a:ahLst/>
              <a:cxnLst/>
              <a:rect l="l" t="t" r="r" b="b"/>
              <a:pathLst>
                <a:path w="1716688" h="3024449">
                  <a:moveTo>
                    <a:pt x="0" y="0"/>
                  </a:moveTo>
                  <a:lnTo>
                    <a:pt x="1716688" y="0"/>
                  </a:lnTo>
                  <a:lnTo>
                    <a:pt x="1716688" y="3024449"/>
                  </a:lnTo>
                  <a:lnTo>
                    <a:pt x="0" y="3024449"/>
                  </a:lnTo>
                  <a:close/>
                </a:path>
              </a:pathLst>
            </a:custGeom>
            <a:solidFill>
              <a:srgbClr val="FFFFFF"/>
            </a:solidFill>
          </p:spPr>
        </p:sp>
      </p:grpSp>
      <p:grpSp>
        <p:nvGrpSpPr>
          <p:cNvPr id="8" name="Group 8"/>
          <p:cNvGrpSpPr/>
          <p:nvPr/>
        </p:nvGrpSpPr>
        <p:grpSpPr>
          <a:xfrm>
            <a:off x="13310243" y="1939274"/>
            <a:ext cx="4070492" cy="6938027"/>
            <a:chOff x="0" y="0"/>
            <a:chExt cx="1716688" cy="3024449"/>
          </a:xfrm>
        </p:grpSpPr>
        <p:sp>
          <p:nvSpPr>
            <p:cNvPr id="9" name="Freeform 9"/>
            <p:cNvSpPr/>
            <p:nvPr/>
          </p:nvSpPr>
          <p:spPr>
            <a:xfrm>
              <a:off x="0" y="0"/>
              <a:ext cx="1716688" cy="3024449"/>
            </a:xfrm>
            <a:custGeom>
              <a:avLst/>
              <a:gdLst/>
              <a:ahLst/>
              <a:cxnLst/>
              <a:rect l="l" t="t" r="r" b="b"/>
              <a:pathLst>
                <a:path w="1716688" h="3024449">
                  <a:moveTo>
                    <a:pt x="0" y="0"/>
                  </a:moveTo>
                  <a:lnTo>
                    <a:pt x="1716688" y="0"/>
                  </a:lnTo>
                  <a:lnTo>
                    <a:pt x="1716688" y="3024449"/>
                  </a:lnTo>
                  <a:lnTo>
                    <a:pt x="0" y="3024449"/>
                  </a:lnTo>
                  <a:close/>
                </a:path>
              </a:pathLst>
            </a:custGeom>
            <a:solidFill>
              <a:srgbClr val="FFFFFF"/>
            </a:solidFill>
          </p:spPr>
        </p:sp>
      </p:grpSp>
      <p:sp>
        <p:nvSpPr>
          <p:cNvPr id="12" name="TextBox 12"/>
          <p:cNvSpPr txBox="1"/>
          <p:nvPr/>
        </p:nvSpPr>
        <p:spPr>
          <a:xfrm>
            <a:off x="4968664" y="696986"/>
            <a:ext cx="7718692" cy="831253"/>
          </a:xfrm>
          <a:prstGeom prst="rect">
            <a:avLst/>
          </a:prstGeom>
        </p:spPr>
        <p:txBody>
          <a:bodyPr wrap="square" lIns="0" tIns="0" rIns="0" bIns="0" rtlCol="0" anchor="t">
            <a:spAutoFit/>
          </a:bodyPr>
          <a:lstStyle/>
          <a:p>
            <a:pPr algn="ctr">
              <a:lnSpc>
                <a:spcPts val="6262"/>
              </a:lnSpc>
            </a:pPr>
            <a:r>
              <a:rPr lang="en-US" sz="7200" b="1" spc="305" dirty="0">
                <a:solidFill>
                  <a:schemeClr val="bg1"/>
                </a:solidFill>
                <a:effectLst>
                  <a:outerShdw blurRad="50800" dist="38100" dir="2700000" algn="tl" rotWithShape="0">
                    <a:prstClr val="black">
                      <a:alpha val="40000"/>
                    </a:prstClr>
                  </a:outerShdw>
                </a:effectLst>
                <a:latin typeface="Avenir Bold" panose="020B0604020202020204" charset="0"/>
              </a:rPr>
              <a:t>Your Accounts</a:t>
            </a:r>
          </a:p>
        </p:txBody>
      </p:sp>
      <p:sp>
        <p:nvSpPr>
          <p:cNvPr id="22" name="Freeform 22"/>
          <p:cNvSpPr/>
          <p:nvPr/>
        </p:nvSpPr>
        <p:spPr>
          <a:xfrm>
            <a:off x="1329887" y="4781489"/>
            <a:ext cx="2736775" cy="796153"/>
          </a:xfrm>
          <a:custGeom>
            <a:avLst/>
            <a:gdLst/>
            <a:ahLst/>
            <a:cxnLst/>
            <a:rect l="l" t="t" r="r" b="b"/>
            <a:pathLst>
              <a:path w="2736775" h="796153">
                <a:moveTo>
                  <a:pt x="0" y="0"/>
                </a:moveTo>
                <a:lnTo>
                  <a:pt x="2736776" y="0"/>
                </a:lnTo>
                <a:lnTo>
                  <a:pt x="2736776" y="796153"/>
                </a:lnTo>
                <a:lnTo>
                  <a:pt x="0" y="7961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3" name="Freeform 23"/>
          <p:cNvSpPr/>
          <p:nvPr/>
        </p:nvSpPr>
        <p:spPr>
          <a:xfrm rot="-10800000">
            <a:off x="1253070" y="2092541"/>
            <a:ext cx="2861218" cy="832354"/>
          </a:xfrm>
          <a:custGeom>
            <a:avLst/>
            <a:gdLst/>
            <a:ahLst/>
            <a:cxnLst/>
            <a:rect l="l" t="t" r="r" b="b"/>
            <a:pathLst>
              <a:path w="2861218" h="832354">
                <a:moveTo>
                  <a:pt x="0" y="0"/>
                </a:moveTo>
                <a:lnTo>
                  <a:pt x="2861218" y="0"/>
                </a:lnTo>
                <a:lnTo>
                  <a:pt x="2861218" y="832355"/>
                </a:lnTo>
                <a:lnTo>
                  <a:pt x="0" y="8323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5" name="Freeform 25"/>
          <p:cNvSpPr/>
          <p:nvPr/>
        </p:nvSpPr>
        <p:spPr>
          <a:xfrm>
            <a:off x="9482258" y="2110373"/>
            <a:ext cx="3295171" cy="3295171"/>
          </a:xfrm>
          <a:custGeom>
            <a:avLst/>
            <a:gdLst/>
            <a:ahLst/>
            <a:cxnLst/>
            <a:rect l="l" t="t" r="r" b="b"/>
            <a:pathLst>
              <a:path w="3295171" h="3295171">
                <a:moveTo>
                  <a:pt x="0" y="0"/>
                </a:moveTo>
                <a:lnTo>
                  <a:pt x="3295171" y="0"/>
                </a:lnTo>
                <a:lnTo>
                  <a:pt x="3295171" y="3295171"/>
                </a:lnTo>
                <a:lnTo>
                  <a:pt x="0" y="32951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26" name="Group 26"/>
          <p:cNvGrpSpPr/>
          <p:nvPr/>
        </p:nvGrpSpPr>
        <p:grpSpPr>
          <a:xfrm>
            <a:off x="662721" y="5500283"/>
            <a:ext cx="3949644" cy="2412879"/>
            <a:chOff x="-162696" y="-76200"/>
            <a:chExt cx="5266192" cy="3217170"/>
          </a:xfrm>
        </p:grpSpPr>
        <p:sp>
          <p:nvSpPr>
            <p:cNvPr id="27" name="TextBox 27"/>
            <p:cNvSpPr txBox="1"/>
            <p:nvPr/>
          </p:nvSpPr>
          <p:spPr>
            <a:xfrm>
              <a:off x="-162696" y="-76200"/>
              <a:ext cx="5266192" cy="1232302"/>
            </a:xfrm>
            <a:prstGeom prst="rect">
              <a:avLst/>
            </a:prstGeom>
          </p:spPr>
          <p:txBody>
            <a:bodyPr wrap="square" lIns="0" tIns="0" rIns="0" bIns="0" rtlCol="0" anchor="t">
              <a:spAutoFit/>
            </a:bodyPr>
            <a:lstStyle/>
            <a:p>
              <a:pPr marL="0" lvl="0" indent="0" algn="ctr">
                <a:lnSpc>
                  <a:spcPts val="3720"/>
                </a:lnSpc>
                <a:spcBef>
                  <a:spcPct val="0"/>
                </a:spcBef>
              </a:pPr>
              <a:r>
                <a:rPr lang="en-US" sz="3000" spc="30" dirty="0">
                  <a:solidFill>
                    <a:srgbClr val="005B8B"/>
                  </a:solidFill>
                  <a:latin typeface="Avenir Bold Italics"/>
                </a:rPr>
                <a:t>Email and </a:t>
              </a:r>
            </a:p>
            <a:p>
              <a:pPr marL="0" lvl="0" indent="0" algn="ctr">
                <a:lnSpc>
                  <a:spcPts val="3720"/>
                </a:lnSpc>
                <a:spcBef>
                  <a:spcPct val="0"/>
                </a:spcBef>
              </a:pPr>
              <a:r>
                <a:rPr lang="en-US" sz="3000" spc="30" dirty="0">
                  <a:solidFill>
                    <a:srgbClr val="005B8B"/>
                  </a:solidFill>
                  <a:latin typeface="Avenir Bold Italics"/>
                </a:rPr>
                <a:t>Microsoft 365</a:t>
              </a:r>
            </a:p>
          </p:txBody>
        </p:sp>
        <p:sp>
          <p:nvSpPr>
            <p:cNvPr id="28" name="TextBox 28"/>
            <p:cNvSpPr txBox="1"/>
            <p:nvPr/>
          </p:nvSpPr>
          <p:spPr>
            <a:xfrm>
              <a:off x="-19835" y="1509755"/>
              <a:ext cx="5103496" cy="1631215"/>
            </a:xfrm>
            <a:prstGeom prst="rect">
              <a:avLst/>
            </a:prstGeom>
          </p:spPr>
          <p:txBody>
            <a:bodyPr lIns="0" tIns="0" rIns="0" bIns="0" rtlCol="0" anchor="t">
              <a:spAutoFit/>
            </a:bodyPr>
            <a:lstStyle/>
            <a:p>
              <a:pPr algn="ctr">
                <a:lnSpc>
                  <a:spcPts val="3333"/>
                </a:lnSpc>
              </a:pPr>
              <a:r>
                <a:rPr lang="en-US" sz="1905" spc="95" dirty="0">
                  <a:solidFill>
                    <a:srgbClr val="005B8B"/>
                  </a:solidFill>
                  <a:latin typeface="Avenir"/>
                </a:rPr>
                <a:t>Click </a:t>
              </a:r>
              <a:r>
                <a:rPr lang="en-US" sz="1905" spc="95" dirty="0">
                  <a:solidFill>
                    <a:srgbClr val="005B8B"/>
                  </a:solidFill>
                  <a:latin typeface="Avenir"/>
                  <a:hlinkClick r:id="rId7"/>
                </a:rPr>
                <a:t>here</a:t>
              </a:r>
              <a:r>
                <a:rPr lang="en-US" sz="1905" spc="95" dirty="0">
                  <a:solidFill>
                    <a:srgbClr val="005B8B"/>
                  </a:solidFill>
                  <a:latin typeface="Avenir"/>
                </a:rPr>
                <a:t> to learn more about accessing your BCCC email and other helpful resources.</a:t>
              </a:r>
            </a:p>
          </p:txBody>
        </p:sp>
      </p:grpSp>
      <p:grpSp>
        <p:nvGrpSpPr>
          <p:cNvPr id="29" name="Group 29"/>
          <p:cNvGrpSpPr/>
          <p:nvPr/>
        </p:nvGrpSpPr>
        <p:grpSpPr>
          <a:xfrm>
            <a:off x="5000388" y="5500283"/>
            <a:ext cx="3827622" cy="3158232"/>
            <a:chOff x="0" y="-76200"/>
            <a:chExt cx="5103496" cy="4210974"/>
          </a:xfrm>
        </p:grpSpPr>
        <p:sp>
          <p:nvSpPr>
            <p:cNvPr id="30" name="TextBox 30"/>
            <p:cNvSpPr txBox="1"/>
            <p:nvPr/>
          </p:nvSpPr>
          <p:spPr>
            <a:xfrm>
              <a:off x="0" y="-76200"/>
              <a:ext cx="5103496" cy="599652"/>
            </a:xfrm>
            <a:prstGeom prst="rect">
              <a:avLst/>
            </a:prstGeom>
          </p:spPr>
          <p:txBody>
            <a:bodyPr lIns="0" tIns="0" rIns="0" bIns="0" rtlCol="0" anchor="t">
              <a:spAutoFit/>
            </a:bodyPr>
            <a:lstStyle/>
            <a:p>
              <a:pPr algn="ctr">
                <a:lnSpc>
                  <a:spcPts val="3720"/>
                </a:lnSpc>
              </a:pPr>
              <a:r>
                <a:rPr lang="en-US" sz="3000" spc="30" dirty="0">
                  <a:solidFill>
                    <a:srgbClr val="005B8B"/>
                  </a:solidFill>
                  <a:latin typeface="Avenir Bold Italics"/>
                </a:rPr>
                <a:t>Canvas</a:t>
              </a:r>
            </a:p>
          </p:txBody>
        </p:sp>
        <p:sp>
          <p:nvSpPr>
            <p:cNvPr id="31" name="TextBox 31"/>
            <p:cNvSpPr txBox="1"/>
            <p:nvPr/>
          </p:nvSpPr>
          <p:spPr>
            <a:xfrm>
              <a:off x="0" y="810789"/>
              <a:ext cx="5103496" cy="3323985"/>
            </a:xfrm>
            <a:prstGeom prst="rect">
              <a:avLst/>
            </a:prstGeom>
          </p:spPr>
          <p:txBody>
            <a:bodyPr lIns="0" tIns="0" rIns="0" bIns="0" rtlCol="0" anchor="t">
              <a:spAutoFit/>
            </a:bodyPr>
            <a:lstStyle/>
            <a:p>
              <a:pPr algn="ctr">
                <a:lnSpc>
                  <a:spcPts val="3333"/>
                </a:lnSpc>
              </a:pPr>
              <a:r>
                <a:rPr lang="en-US" sz="1905" spc="95" dirty="0">
                  <a:solidFill>
                    <a:srgbClr val="005B8B"/>
                  </a:solidFill>
                  <a:latin typeface="Avenir"/>
                </a:rPr>
                <a:t>Canvas is our learning management system that is used in all classes.  To learn more about navigating Canvas, check out the Passport course in Canvas.</a:t>
              </a:r>
            </a:p>
          </p:txBody>
        </p:sp>
      </p:grpSp>
      <p:grpSp>
        <p:nvGrpSpPr>
          <p:cNvPr id="32" name="Group 32"/>
          <p:cNvGrpSpPr/>
          <p:nvPr/>
        </p:nvGrpSpPr>
        <p:grpSpPr>
          <a:xfrm>
            <a:off x="9177337" y="5583807"/>
            <a:ext cx="3827622" cy="2452817"/>
            <a:chOff x="0" y="-76200"/>
            <a:chExt cx="5103496" cy="3270421"/>
          </a:xfrm>
        </p:grpSpPr>
        <p:sp>
          <p:nvSpPr>
            <p:cNvPr id="33" name="TextBox 33"/>
            <p:cNvSpPr txBox="1"/>
            <p:nvPr/>
          </p:nvSpPr>
          <p:spPr>
            <a:xfrm>
              <a:off x="0" y="-76200"/>
              <a:ext cx="5103496" cy="599652"/>
            </a:xfrm>
            <a:prstGeom prst="rect">
              <a:avLst/>
            </a:prstGeom>
          </p:spPr>
          <p:txBody>
            <a:bodyPr lIns="0" tIns="0" rIns="0" bIns="0" rtlCol="0" anchor="t">
              <a:spAutoFit/>
            </a:bodyPr>
            <a:lstStyle/>
            <a:p>
              <a:pPr marL="0" lvl="0" indent="0" algn="ctr">
                <a:lnSpc>
                  <a:spcPts val="3720"/>
                </a:lnSpc>
                <a:spcBef>
                  <a:spcPct val="0"/>
                </a:spcBef>
              </a:pPr>
              <a:r>
                <a:rPr lang="en-US" sz="3000" spc="30" dirty="0">
                  <a:solidFill>
                    <a:srgbClr val="005B8B"/>
                  </a:solidFill>
                  <a:latin typeface="Avenir Bold Italics"/>
                </a:rPr>
                <a:t>Self Service</a:t>
              </a:r>
            </a:p>
          </p:txBody>
        </p:sp>
        <p:sp>
          <p:nvSpPr>
            <p:cNvPr id="34" name="TextBox 34"/>
            <p:cNvSpPr txBox="1"/>
            <p:nvPr/>
          </p:nvSpPr>
          <p:spPr>
            <a:xfrm>
              <a:off x="0" y="998749"/>
              <a:ext cx="5103496" cy="2195472"/>
            </a:xfrm>
            <a:prstGeom prst="rect">
              <a:avLst/>
            </a:prstGeom>
          </p:spPr>
          <p:txBody>
            <a:bodyPr lIns="0" tIns="0" rIns="0" bIns="0" rtlCol="0" anchor="t">
              <a:spAutoFit/>
            </a:bodyPr>
            <a:lstStyle/>
            <a:p>
              <a:pPr algn="ctr">
                <a:lnSpc>
                  <a:spcPts val="3333"/>
                </a:lnSpc>
              </a:pPr>
              <a:r>
                <a:rPr lang="en-US" sz="1905" spc="95" dirty="0">
                  <a:solidFill>
                    <a:srgbClr val="005B8B"/>
                  </a:solidFill>
                  <a:latin typeface="Avenir"/>
                </a:rPr>
                <a:t> Self Service is an online platform used for registration, financial aid, and billing. Click </a:t>
              </a:r>
              <a:r>
                <a:rPr lang="en-US" sz="1905" spc="95" dirty="0">
                  <a:solidFill>
                    <a:srgbClr val="005B8B"/>
                  </a:solidFill>
                  <a:latin typeface="Avenir"/>
                  <a:hlinkClick r:id="rId8"/>
                </a:rPr>
                <a:t>here</a:t>
              </a:r>
              <a:r>
                <a:rPr lang="en-US" sz="1905" spc="95" dirty="0">
                  <a:solidFill>
                    <a:srgbClr val="005B8B"/>
                  </a:solidFill>
                  <a:latin typeface="Avenir"/>
                </a:rPr>
                <a:t> for more information.</a:t>
              </a:r>
            </a:p>
          </p:txBody>
        </p:sp>
      </p:grpSp>
      <p:grpSp>
        <p:nvGrpSpPr>
          <p:cNvPr id="35" name="Group 35"/>
          <p:cNvGrpSpPr/>
          <p:nvPr/>
        </p:nvGrpSpPr>
        <p:grpSpPr>
          <a:xfrm>
            <a:off x="13407865" y="5725152"/>
            <a:ext cx="3827622" cy="1886749"/>
            <a:chOff x="0" y="-76200"/>
            <a:chExt cx="5103496" cy="2515667"/>
          </a:xfrm>
        </p:grpSpPr>
        <p:sp>
          <p:nvSpPr>
            <p:cNvPr id="36" name="TextBox 36"/>
            <p:cNvSpPr txBox="1"/>
            <p:nvPr/>
          </p:nvSpPr>
          <p:spPr>
            <a:xfrm>
              <a:off x="0" y="-76200"/>
              <a:ext cx="5103496" cy="678180"/>
            </a:xfrm>
            <a:prstGeom prst="rect">
              <a:avLst/>
            </a:prstGeom>
          </p:spPr>
          <p:txBody>
            <a:bodyPr lIns="0" tIns="0" rIns="0" bIns="0" rtlCol="0" anchor="t">
              <a:spAutoFit/>
            </a:bodyPr>
            <a:lstStyle/>
            <a:p>
              <a:pPr marL="0" lvl="0" indent="0" algn="ctr">
                <a:lnSpc>
                  <a:spcPts val="3720"/>
                </a:lnSpc>
                <a:spcBef>
                  <a:spcPct val="0"/>
                </a:spcBef>
              </a:pPr>
              <a:r>
                <a:rPr lang="en-US" sz="3000" spc="30">
                  <a:solidFill>
                    <a:srgbClr val="005B8B"/>
                  </a:solidFill>
                  <a:latin typeface="Avenir Bold Italics"/>
                </a:rPr>
                <a:t>Transcripts</a:t>
              </a:r>
            </a:p>
          </p:txBody>
        </p:sp>
        <p:sp>
          <p:nvSpPr>
            <p:cNvPr id="37" name="TextBox 37"/>
            <p:cNvSpPr txBox="1"/>
            <p:nvPr/>
          </p:nvSpPr>
          <p:spPr>
            <a:xfrm>
              <a:off x="0" y="808250"/>
              <a:ext cx="5103496" cy="1631217"/>
            </a:xfrm>
            <a:prstGeom prst="rect">
              <a:avLst/>
            </a:prstGeom>
          </p:spPr>
          <p:txBody>
            <a:bodyPr lIns="0" tIns="0" rIns="0" bIns="0" rtlCol="0" anchor="t">
              <a:spAutoFit/>
            </a:bodyPr>
            <a:lstStyle/>
            <a:p>
              <a:pPr algn="ctr">
                <a:lnSpc>
                  <a:spcPts val="3333"/>
                </a:lnSpc>
              </a:pPr>
              <a:r>
                <a:rPr lang="en-US" sz="1905" spc="95" dirty="0">
                  <a:solidFill>
                    <a:srgbClr val="005B8B"/>
                  </a:solidFill>
                  <a:latin typeface="Avenir"/>
                </a:rPr>
                <a:t>Official transcripts from BCCC are available through </a:t>
              </a:r>
              <a:r>
                <a:rPr lang="en-US" sz="1905" spc="95" dirty="0">
                  <a:solidFill>
                    <a:srgbClr val="005B8B"/>
                  </a:solidFill>
                  <a:latin typeface="Avenir"/>
                  <a:hlinkClick r:id="rId9"/>
                </a:rPr>
                <a:t>National Student Clearinghouse</a:t>
              </a:r>
              <a:r>
                <a:rPr lang="en-US" sz="1905" spc="95" dirty="0">
                  <a:solidFill>
                    <a:srgbClr val="005B8B"/>
                  </a:solidFill>
                  <a:latin typeface="Avenir"/>
                </a:rPr>
                <a:t>. </a:t>
              </a:r>
            </a:p>
          </p:txBody>
        </p:sp>
      </p:grpSp>
      <p:sp>
        <p:nvSpPr>
          <p:cNvPr id="38" name="TextBox 38"/>
          <p:cNvSpPr txBox="1"/>
          <p:nvPr/>
        </p:nvSpPr>
        <p:spPr>
          <a:xfrm>
            <a:off x="13802164" y="9512544"/>
            <a:ext cx="3457136" cy="344805"/>
          </a:xfrm>
          <a:prstGeom prst="rect">
            <a:avLst/>
          </a:prstGeom>
        </p:spPr>
        <p:txBody>
          <a:bodyPr lIns="0" tIns="0" rIns="0" bIns="0" rtlCol="0" anchor="t">
            <a:spAutoFit/>
          </a:bodyPr>
          <a:lstStyle/>
          <a:p>
            <a:pPr algn="r">
              <a:lnSpc>
                <a:spcPts val="2520"/>
              </a:lnSpc>
            </a:pPr>
            <a:r>
              <a:rPr lang="en-US" sz="1800" spc="144">
                <a:solidFill>
                  <a:srgbClr val="005B8B"/>
                </a:solidFill>
                <a:latin typeface="Avenir"/>
              </a:rPr>
              <a:t>UED | Profile</a:t>
            </a:r>
          </a:p>
        </p:txBody>
      </p:sp>
      <p:sp>
        <p:nvSpPr>
          <p:cNvPr id="39" name="Freeform 39"/>
          <p:cNvSpPr/>
          <p:nvPr/>
        </p:nvSpPr>
        <p:spPr>
          <a:xfrm>
            <a:off x="13697903" y="2110374"/>
            <a:ext cx="3295171" cy="3295171"/>
          </a:xfrm>
          <a:custGeom>
            <a:avLst/>
            <a:gdLst/>
            <a:ahLst/>
            <a:cxnLst/>
            <a:rect l="l" t="t" r="r" b="b"/>
            <a:pathLst>
              <a:path w="3295171" h="3295171">
                <a:moveTo>
                  <a:pt x="0" y="0"/>
                </a:moveTo>
                <a:lnTo>
                  <a:pt x="3295170" y="0"/>
                </a:lnTo>
                <a:lnTo>
                  <a:pt x="3295170" y="3295171"/>
                </a:lnTo>
                <a:lnTo>
                  <a:pt x="0" y="32951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21" name="Picture 20" descr="List">
            <a:extLst>
              <a:ext uri="{FF2B5EF4-FFF2-40B4-BE49-F238E27FC236}">
                <a16:creationId xmlns:a16="http://schemas.microsoft.com/office/drawing/2014/main" id="{F14A8184-A972-4057-B7C0-7A05396E86E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179243" y="2552700"/>
            <a:ext cx="2362199" cy="2362199"/>
          </a:xfrm>
          <a:prstGeom prst="rect">
            <a:avLst/>
          </a:prstGeom>
        </p:spPr>
      </p:pic>
      <p:pic>
        <p:nvPicPr>
          <p:cNvPr id="42" name="Picture 41">
            <a:extLst>
              <a:ext uri="{FF2B5EF4-FFF2-40B4-BE49-F238E27FC236}">
                <a16:creationId xmlns:a16="http://schemas.microsoft.com/office/drawing/2014/main" id="{E66059C9-DB8F-472D-9360-33CF08FD994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31875" y="2600690"/>
            <a:ext cx="2532798" cy="2532798"/>
          </a:xfrm>
          <a:prstGeom prst="rect">
            <a:avLst/>
          </a:prstGeom>
        </p:spPr>
      </p:pic>
      <p:sp>
        <p:nvSpPr>
          <p:cNvPr id="24" name="Freeform 24"/>
          <p:cNvSpPr/>
          <p:nvPr/>
        </p:nvSpPr>
        <p:spPr>
          <a:xfrm>
            <a:off x="1036093" y="2149691"/>
            <a:ext cx="3295171" cy="3295171"/>
          </a:xfrm>
          <a:custGeom>
            <a:avLst/>
            <a:gdLst/>
            <a:ahLst/>
            <a:cxnLst/>
            <a:rect l="l" t="t" r="r" b="b"/>
            <a:pathLst>
              <a:path w="3295171" h="3295171">
                <a:moveTo>
                  <a:pt x="0" y="0"/>
                </a:moveTo>
                <a:lnTo>
                  <a:pt x="3295171" y="0"/>
                </a:lnTo>
                <a:lnTo>
                  <a:pt x="3295171" y="3295171"/>
                </a:lnTo>
                <a:lnTo>
                  <a:pt x="0" y="32951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2" name="Picture 51">
            <a:extLst>
              <a:ext uri="{FF2B5EF4-FFF2-40B4-BE49-F238E27FC236}">
                <a16:creationId xmlns:a16="http://schemas.microsoft.com/office/drawing/2014/main" id="{0BD867E7-C046-4C1B-81C2-488614386A1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82257" y="2141036"/>
            <a:ext cx="3242401" cy="3238228"/>
          </a:xfrm>
          <a:prstGeom prst="rect">
            <a:avLst/>
          </a:prstGeom>
        </p:spPr>
      </p:pic>
      <p:pic>
        <p:nvPicPr>
          <p:cNvPr id="1028" name="Picture 4" descr="Canvas Lms Icon &amp; Logo | Dashboard Icons &amp; Logos">
            <a:extLst>
              <a:ext uri="{FF2B5EF4-FFF2-40B4-BE49-F238E27FC236}">
                <a16:creationId xmlns:a16="http://schemas.microsoft.com/office/drawing/2014/main" id="{2FCE987B-FC36-42AE-A5E4-740C7292704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8800" y="2552700"/>
            <a:ext cx="2486240" cy="2486240"/>
          </a:xfrm>
          <a:prstGeom prst="rect">
            <a:avLst/>
          </a:prstGeom>
          <a:noFill/>
          <a:extLst>
            <a:ext uri="{909E8E84-426E-40DD-AFC4-6F175D3DCCD1}">
              <a14:hiddenFill xmlns:a14="http://schemas.microsoft.com/office/drawing/2010/main">
                <a:solidFill>
                  <a:srgbClr val="FFFFFF"/>
                </a:solidFill>
              </a14:hiddenFill>
            </a:ext>
          </a:extLst>
        </p:spPr>
      </p:pic>
      <p:sp>
        <p:nvSpPr>
          <p:cNvPr id="49" name="Freeform 24">
            <a:extLst>
              <a:ext uri="{FF2B5EF4-FFF2-40B4-BE49-F238E27FC236}">
                <a16:creationId xmlns:a16="http://schemas.microsoft.com/office/drawing/2014/main" id="{863584D9-F396-476D-8159-5DE1224823CD}"/>
              </a:ext>
            </a:extLst>
          </p:cNvPr>
          <p:cNvSpPr/>
          <p:nvPr/>
        </p:nvSpPr>
        <p:spPr>
          <a:xfrm>
            <a:off x="5253880" y="2149691"/>
            <a:ext cx="3295171" cy="3295171"/>
          </a:xfrm>
          <a:custGeom>
            <a:avLst/>
            <a:gdLst/>
            <a:ahLst/>
            <a:cxnLst/>
            <a:rect l="l" t="t" r="r" b="b"/>
            <a:pathLst>
              <a:path w="3295171" h="3295171">
                <a:moveTo>
                  <a:pt x="0" y="0"/>
                </a:moveTo>
                <a:lnTo>
                  <a:pt x="3295171" y="0"/>
                </a:lnTo>
                <a:lnTo>
                  <a:pt x="3295171" y="3295171"/>
                </a:lnTo>
                <a:lnTo>
                  <a:pt x="0" y="32951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sp>
        <p:nvSpPr>
          <p:cNvPr id="23" name="Freeform 2">
            <a:extLst>
              <a:ext uri="{FF2B5EF4-FFF2-40B4-BE49-F238E27FC236}">
                <a16:creationId xmlns:a16="http://schemas.microsoft.com/office/drawing/2014/main" id="{EEF42A1C-DD9B-4D9E-900F-3F12349A7772}"/>
              </a:ext>
            </a:extLst>
          </p:cNvPr>
          <p:cNvSpPr/>
          <p:nvPr/>
        </p:nvSpPr>
        <p:spPr>
          <a:xfrm>
            <a:off x="7086600" y="205998"/>
            <a:ext cx="11021698" cy="5394702"/>
          </a:xfrm>
          <a:custGeom>
            <a:avLst/>
            <a:gdLst/>
            <a:ahLst/>
            <a:cxnLst/>
            <a:rect l="l" t="t" r="r" b="b"/>
            <a:pathLst>
              <a:path w="12495547" h="8305766">
                <a:moveTo>
                  <a:pt x="0" y="0"/>
                </a:moveTo>
                <a:lnTo>
                  <a:pt x="12495547" y="0"/>
                </a:lnTo>
                <a:lnTo>
                  <a:pt x="12495547" y="8305766"/>
                </a:lnTo>
                <a:lnTo>
                  <a:pt x="0" y="8305766"/>
                </a:lnTo>
                <a:lnTo>
                  <a:pt x="0" y="0"/>
                </a:lnTo>
                <a:close/>
              </a:path>
            </a:pathLst>
          </a:custGeom>
          <a:blipFill>
            <a:blip r:embed="rId3">
              <a:alphaModFix amt="78000"/>
            </a:blip>
            <a:stretch>
              <a:fillRect l="-22746" t="-16580" b="-6529"/>
            </a:stretch>
          </a:blipFill>
          <a:effectLst>
            <a:softEdge rad="342900"/>
          </a:effectLst>
        </p:spPr>
      </p:sp>
      <p:sp>
        <p:nvSpPr>
          <p:cNvPr id="2" name="AutoShape 2"/>
          <p:cNvSpPr/>
          <p:nvPr/>
        </p:nvSpPr>
        <p:spPr>
          <a:xfrm>
            <a:off x="2821604" y="5101822"/>
            <a:ext cx="12735965" cy="83355"/>
          </a:xfrm>
          <a:prstGeom prst="rect">
            <a:avLst/>
          </a:prstGeom>
          <a:solidFill>
            <a:srgbClr val="F2F0F4"/>
          </a:solidFill>
        </p:spPr>
      </p:sp>
      <p:sp>
        <p:nvSpPr>
          <p:cNvPr id="4" name="TextBox 4"/>
          <p:cNvSpPr txBox="1"/>
          <p:nvPr/>
        </p:nvSpPr>
        <p:spPr>
          <a:xfrm>
            <a:off x="533401" y="1613988"/>
            <a:ext cx="6705600" cy="1148841"/>
          </a:xfrm>
          <a:prstGeom prst="rect">
            <a:avLst/>
          </a:prstGeom>
        </p:spPr>
        <p:txBody>
          <a:bodyPr wrap="square" lIns="0" tIns="0" rIns="0" bIns="0" rtlCol="0" anchor="t">
            <a:spAutoFit/>
          </a:bodyPr>
          <a:lstStyle/>
          <a:p>
            <a:pPr>
              <a:lnSpc>
                <a:spcPts val="9659"/>
              </a:lnSpc>
            </a:pPr>
            <a:r>
              <a:rPr lang="en-US" sz="6899" dirty="0">
                <a:solidFill>
                  <a:srgbClr val="F2F0F4"/>
                </a:solidFill>
                <a:effectLst>
                  <a:outerShdw blurRad="50800" dist="38100" dir="10800000" algn="r" rotWithShape="0">
                    <a:prstClr val="black">
                      <a:alpha val="40000"/>
                    </a:prstClr>
                  </a:outerShdw>
                </a:effectLst>
                <a:latin typeface="Avenir Ultra-Bold"/>
              </a:rPr>
              <a:t>Your Resources</a:t>
            </a:r>
          </a:p>
        </p:txBody>
      </p:sp>
      <p:grpSp>
        <p:nvGrpSpPr>
          <p:cNvPr id="6" name="Group 6"/>
          <p:cNvGrpSpPr/>
          <p:nvPr/>
        </p:nvGrpSpPr>
        <p:grpSpPr>
          <a:xfrm>
            <a:off x="2558286" y="4880181"/>
            <a:ext cx="526637" cy="526637"/>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8" name="Group 8"/>
          <p:cNvGrpSpPr/>
          <p:nvPr/>
        </p:nvGrpSpPr>
        <p:grpSpPr>
          <a:xfrm>
            <a:off x="8880681" y="4880181"/>
            <a:ext cx="526637" cy="526637"/>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0" name="Group 10"/>
          <p:cNvGrpSpPr/>
          <p:nvPr/>
        </p:nvGrpSpPr>
        <p:grpSpPr>
          <a:xfrm>
            <a:off x="15203077" y="4880181"/>
            <a:ext cx="526637" cy="526637"/>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sp>
        <p:nvSpPr>
          <p:cNvPr id="15" name="TextBox 15"/>
          <p:cNvSpPr txBox="1"/>
          <p:nvPr/>
        </p:nvSpPr>
        <p:spPr>
          <a:xfrm>
            <a:off x="163137" y="2933548"/>
            <a:ext cx="6306089" cy="1946633"/>
          </a:xfrm>
          <a:prstGeom prst="rect">
            <a:avLst/>
          </a:prstGeom>
        </p:spPr>
        <p:txBody>
          <a:bodyPr lIns="50800" tIns="50800" rIns="50800" bIns="50800" rtlCol="0" anchor="ctr"/>
          <a:lstStyle/>
          <a:p>
            <a:pPr algn="ctr">
              <a:lnSpc>
                <a:spcPts val="3333"/>
              </a:lnSpc>
            </a:pPr>
            <a:endParaRPr/>
          </a:p>
        </p:txBody>
      </p:sp>
      <p:sp>
        <p:nvSpPr>
          <p:cNvPr id="17" name="TextBox 17"/>
          <p:cNvSpPr txBox="1"/>
          <p:nvPr/>
        </p:nvSpPr>
        <p:spPr>
          <a:xfrm>
            <a:off x="2558286" y="5417254"/>
            <a:ext cx="13171421" cy="981166"/>
          </a:xfrm>
          <a:prstGeom prst="rect">
            <a:avLst/>
          </a:prstGeom>
        </p:spPr>
        <p:txBody>
          <a:bodyPr wrap="square" lIns="0" tIns="0" rIns="0" bIns="0" rtlCol="0" anchor="t">
            <a:spAutoFit/>
          </a:bodyPr>
          <a:lstStyle/>
          <a:p>
            <a:pPr algn="ctr">
              <a:lnSpc>
                <a:spcPts val="8863"/>
              </a:lnSpc>
            </a:pPr>
            <a:r>
              <a:rPr lang="en-US" sz="4000" spc="221" dirty="0">
                <a:solidFill>
                  <a:srgbClr val="FFFFFF"/>
                </a:solidFill>
                <a:effectLst>
                  <a:outerShdw blurRad="50800" dist="38100" dir="10800000" algn="r" rotWithShape="0">
                    <a:prstClr val="black">
                      <a:alpha val="40000"/>
                    </a:prstClr>
                  </a:outerShdw>
                </a:effectLst>
                <a:latin typeface="Avenir Italics" panose="020B0604020202020204" charset="0"/>
              </a:rPr>
              <a:t>Use these resources to ensure your success!!</a:t>
            </a:r>
          </a:p>
        </p:txBody>
      </p:sp>
      <p:sp>
        <p:nvSpPr>
          <p:cNvPr id="18" name="TextBox 18"/>
          <p:cNvSpPr txBox="1"/>
          <p:nvPr/>
        </p:nvSpPr>
        <p:spPr>
          <a:xfrm>
            <a:off x="4952646" y="7739543"/>
            <a:ext cx="4454672" cy="542456"/>
          </a:xfrm>
          <a:prstGeom prst="rect">
            <a:avLst/>
          </a:prstGeom>
        </p:spPr>
        <p:txBody>
          <a:bodyPr lIns="0" tIns="0" rIns="0" bIns="0" rtlCol="0" anchor="t">
            <a:spAutoFit/>
          </a:bodyPr>
          <a:lstStyle/>
          <a:p>
            <a:pPr algn="ctr">
              <a:lnSpc>
                <a:spcPts val="4486"/>
              </a:lnSpc>
            </a:pPr>
            <a:r>
              <a:rPr lang="en-US" sz="3505" spc="175" dirty="0">
                <a:solidFill>
                  <a:srgbClr val="FFFFFF"/>
                </a:solidFill>
                <a:effectLst>
                  <a:outerShdw blurRad="50800" dist="38100" dir="2700000" algn="tl" rotWithShape="0">
                    <a:prstClr val="black">
                      <a:alpha val="40000"/>
                    </a:prstClr>
                  </a:outerShdw>
                </a:effectLst>
                <a:latin typeface="Avenir"/>
              </a:rPr>
              <a:t>BCCC Library</a:t>
            </a:r>
          </a:p>
        </p:txBody>
      </p:sp>
      <p:sp>
        <p:nvSpPr>
          <p:cNvPr id="19" name="TextBox 19"/>
          <p:cNvSpPr txBox="1"/>
          <p:nvPr/>
        </p:nvSpPr>
        <p:spPr>
          <a:xfrm>
            <a:off x="9143999" y="7277100"/>
            <a:ext cx="4471619" cy="1696747"/>
          </a:xfrm>
          <a:prstGeom prst="rect">
            <a:avLst/>
          </a:prstGeom>
        </p:spPr>
        <p:txBody>
          <a:bodyPr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Learning Enhancement Center</a:t>
            </a:r>
          </a:p>
        </p:txBody>
      </p:sp>
      <p:sp>
        <p:nvSpPr>
          <p:cNvPr id="20" name="TextBox 20"/>
          <p:cNvSpPr txBox="1"/>
          <p:nvPr/>
        </p:nvSpPr>
        <p:spPr>
          <a:xfrm>
            <a:off x="366399" y="7450938"/>
            <a:ext cx="4636427" cy="1119665"/>
          </a:xfrm>
          <a:prstGeom prst="rect">
            <a:avLst/>
          </a:prstGeom>
        </p:spPr>
        <p:txBody>
          <a:bodyPr wrap="square"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Centralized </a:t>
            </a:r>
          </a:p>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Advising Center</a:t>
            </a:r>
          </a:p>
        </p:txBody>
      </p:sp>
      <p:sp>
        <p:nvSpPr>
          <p:cNvPr id="21" name="AutoShape 21"/>
          <p:cNvSpPr/>
          <p:nvPr/>
        </p:nvSpPr>
        <p:spPr>
          <a:xfrm flipH="1">
            <a:off x="5105400" y="7060995"/>
            <a:ext cx="0" cy="2509622"/>
          </a:xfrm>
          <a:prstGeom prst="line">
            <a:avLst/>
          </a:prstGeom>
          <a:ln w="38100" cap="flat">
            <a:solidFill>
              <a:srgbClr val="FFFFFF"/>
            </a:solidFill>
            <a:prstDash val="sysDot"/>
            <a:headEnd type="none" w="sm" len="sm"/>
            <a:tailEnd type="none" w="sm" len="sm"/>
          </a:ln>
        </p:spPr>
      </p:sp>
      <p:sp>
        <p:nvSpPr>
          <p:cNvPr id="22" name="AutoShape 22"/>
          <p:cNvSpPr/>
          <p:nvPr/>
        </p:nvSpPr>
        <p:spPr>
          <a:xfrm flipH="1">
            <a:off x="13638030" y="7060995"/>
            <a:ext cx="0" cy="2509622"/>
          </a:xfrm>
          <a:prstGeom prst="line">
            <a:avLst/>
          </a:prstGeom>
          <a:ln w="38100" cap="flat">
            <a:solidFill>
              <a:srgbClr val="FFFFFF"/>
            </a:solidFill>
            <a:prstDash val="sysDot"/>
            <a:headEnd type="none" w="sm" len="sm"/>
            <a:tailEnd type="none" w="sm" len="sm"/>
          </a:ln>
        </p:spPr>
      </p:sp>
      <p:sp>
        <p:nvSpPr>
          <p:cNvPr id="24" name="AutoShape 21">
            <a:extLst>
              <a:ext uri="{FF2B5EF4-FFF2-40B4-BE49-F238E27FC236}">
                <a16:creationId xmlns:a16="http://schemas.microsoft.com/office/drawing/2014/main" id="{3F781EBF-B3A8-465B-9E4E-16489FDC9ADE}"/>
              </a:ext>
            </a:extLst>
          </p:cNvPr>
          <p:cNvSpPr/>
          <p:nvPr/>
        </p:nvSpPr>
        <p:spPr>
          <a:xfrm flipH="1">
            <a:off x="9143999" y="7060995"/>
            <a:ext cx="0" cy="2509622"/>
          </a:xfrm>
          <a:prstGeom prst="line">
            <a:avLst/>
          </a:prstGeom>
          <a:ln w="38100" cap="flat">
            <a:solidFill>
              <a:srgbClr val="FFFFFF"/>
            </a:solidFill>
            <a:prstDash val="sysDot"/>
            <a:headEnd type="none" w="sm" len="sm"/>
            <a:tailEnd type="none" w="sm" len="sm"/>
          </a:ln>
        </p:spPr>
      </p:sp>
      <p:sp>
        <p:nvSpPr>
          <p:cNvPr id="25" name="TextBox 19">
            <a:extLst>
              <a:ext uri="{FF2B5EF4-FFF2-40B4-BE49-F238E27FC236}">
                <a16:creationId xmlns:a16="http://schemas.microsoft.com/office/drawing/2014/main" id="{D1067F5A-8214-4D2D-9C2A-321983D22C1F}"/>
              </a:ext>
            </a:extLst>
          </p:cNvPr>
          <p:cNvSpPr txBox="1"/>
          <p:nvPr/>
        </p:nvSpPr>
        <p:spPr>
          <a:xfrm>
            <a:off x="13615618" y="7554250"/>
            <a:ext cx="4471619" cy="1119665"/>
          </a:xfrm>
          <a:prstGeom prst="rect">
            <a:avLst/>
          </a:prstGeom>
        </p:spPr>
        <p:txBody>
          <a:bodyPr lIns="0" tIns="0" rIns="0" bIns="0" rtlCol="0" anchor="t">
            <a:spAutoFit/>
          </a:bodyPr>
          <a:lstStyle/>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Clubs and</a:t>
            </a:r>
          </a:p>
          <a:p>
            <a:pPr algn="ctr">
              <a:lnSpc>
                <a:spcPts val="4492"/>
              </a:lnSpc>
            </a:pPr>
            <a:r>
              <a:rPr lang="en-US" sz="3509" spc="175" dirty="0">
                <a:solidFill>
                  <a:srgbClr val="FFFFFF"/>
                </a:solidFill>
                <a:effectLst>
                  <a:outerShdw blurRad="50800" dist="38100" dir="2700000" algn="tl" rotWithShape="0">
                    <a:prstClr val="black">
                      <a:alpha val="40000"/>
                    </a:prstClr>
                  </a:outerShdw>
                </a:effectLst>
                <a:latin typeface="Avenir"/>
              </a:rPr>
              <a:t>Organizations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0F4"/>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0A9FBCC-CBF4-4D3A-ADEC-DF2E23E5E2B6}"/>
              </a:ext>
            </a:extLst>
          </p:cNvPr>
          <p:cNvGrpSpPr/>
          <p:nvPr/>
        </p:nvGrpSpPr>
        <p:grpSpPr>
          <a:xfrm>
            <a:off x="777739" y="2766391"/>
            <a:ext cx="8286137" cy="7171365"/>
            <a:chOff x="9216577" y="2854429"/>
            <a:chExt cx="8286137" cy="7171365"/>
          </a:xfrm>
        </p:grpSpPr>
        <p:grpSp>
          <p:nvGrpSpPr>
            <p:cNvPr id="2" name="Group 2"/>
            <p:cNvGrpSpPr/>
            <p:nvPr/>
          </p:nvGrpSpPr>
          <p:grpSpPr>
            <a:xfrm>
              <a:off x="9216577" y="2854429"/>
              <a:ext cx="8286137" cy="7171365"/>
              <a:chOff x="0" y="0"/>
              <a:chExt cx="3494593" cy="3024449"/>
            </a:xfrm>
          </p:grpSpPr>
          <p:sp>
            <p:nvSpPr>
              <p:cNvPr id="3" name="Freeform 3"/>
              <p:cNvSpPr/>
              <p:nvPr/>
            </p:nvSpPr>
            <p:spPr>
              <a:xfrm>
                <a:off x="0" y="0"/>
                <a:ext cx="3494593" cy="3024449"/>
              </a:xfrm>
              <a:custGeom>
                <a:avLst/>
                <a:gdLst/>
                <a:ahLst/>
                <a:cxnLst/>
                <a:rect l="l" t="t" r="r" b="b"/>
                <a:pathLst>
                  <a:path w="3494593" h="3024449">
                    <a:moveTo>
                      <a:pt x="0" y="0"/>
                    </a:moveTo>
                    <a:lnTo>
                      <a:pt x="3494593" y="0"/>
                    </a:lnTo>
                    <a:lnTo>
                      <a:pt x="3494593" y="3024449"/>
                    </a:lnTo>
                    <a:lnTo>
                      <a:pt x="0" y="3024449"/>
                    </a:lnTo>
                    <a:close/>
                  </a:path>
                </a:pathLst>
              </a:custGeom>
              <a:solidFill>
                <a:srgbClr val="005B8B"/>
              </a:solidFill>
            </p:spPr>
          </p:sp>
        </p:grpSp>
        <p:sp>
          <p:nvSpPr>
            <p:cNvPr id="9" name="TextBox 9"/>
            <p:cNvSpPr txBox="1"/>
            <p:nvPr/>
          </p:nvSpPr>
          <p:spPr>
            <a:xfrm>
              <a:off x="9581838" y="3020105"/>
              <a:ext cx="4247838" cy="789640"/>
            </a:xfrm>
            <a:prstGeom prst="rect">
              <a:avLst/>
            </a:prstGeom>
          </p:spPr>
          <p:txBody>
            <a:bodyPr wrap="square" lIns="0" tIns="0" rIns="0" bIns="0" rtlCol="0" anchor="t">
              <a:spAutoFit/>
            </a:bodyPr>
            <a:lstStyle/>
            <a:p>
              <a:pPr>
                <a:lnSpc>
                  <a:spcPts val="6519"/>
                </a:lnSpc>
              </a:pPr>
              <a:r>
                <a:rPr lang="en-US" sz="5257" spc="52" dirty="0">
                  <a:solidFill>
                    <a:srgbClr val="FFFFFF"/>
                  </a:solidFill>
                  <a:effectLst>
                    <a:outerShdw blurRad="50800" dist="38100" dir="2700000" algn="tl" rotWithShape="0">
                      <a:prstClr val="black">
                        <a:alpha val="40000"/>
                      </a:prstClr>
                    </a:outerShdw>
                  </a:effectLst>
                  <a:latin typeface="Avenir Bold Italics"/>
                </a:rPr>
                <a:t>Registration</a:t>
              </a:r>
            </a:p>
          </p:txBody>
        </p:sp>
        <p:sp>
          <p:nvSpPr>
            <p:cNvPr id="10" name="TextBox 10"/>
            <p:cNvSpPr txBox="1"/>
            <p:nvPr/>
          </p:nvSpPr>
          <p:spPr>
            <a:xfrm>
              <a:off x="9581838" y="4037231"/>
              <a:ext cx="7613355" cy="5232202"/>
            </a:xfrm>
            <a:prstGeom prst="rect">
              <a:avLst/>
            </a:prstGeom>
          </p:spPr>
          <p:txBody>
            <a:bodyPr wrap="square" lIns="0" tIns="0" rIns="0" bIns="0" rtlCol="0" anchor="t">
              <a:spAutoFit/>
            </a:bodyPr>
            <a:lstStyle/>
            <a:p>
              <a:r>
                <a:rPr lang="en-US" sz="2000" b="1" dirty="0">
                  <a:solidFill>
                    <a:schemeClr val="bg1"/>
                  </a:solidFill>
                  <a:latin typeface="Avenir Next LT Pro" panose="020B0504020202020204" pitchFamily="34" charset="0"/>
                  <a:cs typeface="Arial" panose="020B0604020202020204" pitchFamily="34" charset="0"/>
                </a:rPr>
                <a:t>Registering for Classes for Your First Semester</a:t>
              </a:r>
              <a:br>
                <a:rPr lang="en-US" sz="2000" b="1" dirty="0">
                  <a:solidFill>
                    <a:schemeClr val="bg1"/>
                  </a:solidFill>
                  <a:latin typeface="Avenir Next LT Pro" panose="020B0504020202020204" pitchFamily="34" charset="0"/>
                  <a:cs typeface="Arial" panose="020B0604020202020204" pitchFamily="34" charset="0"/>
                </a:rPr>
              </a:br>
              <a:r>
                <a:rPr lang="en-US" sz="2000" dirty="0">
                  <a:solidFill>
                    <a:schemeClr val="bg1"/>
                  </a:solidFill>
                  <a:latin typeface="Avenir Next LT Pro" panose="020B0504020202020204" pitchFamily="34" charset="0"/>
                  <a:cs typeface="Arial" panose="020B0604020202020204" pitchFamily="34" charset="0"/>
                </a:rPr>
                <a:t>Your advisor will help you select and register for classes using Self Service and the curriculum checklist for your program of study. </a:t>
              </a:r>
              <a:r>
                <a:rPr lang="en-US" sz="2000" i="1" dirty="0">
                  <a:solidFill>
                    <a:schemeClr val="bg1"/>
                  </a:solidFill>
                  <a:latin typeface="Avenir Next LT Pro" panose="020B0504020202020204" pitchFamily="34" charset="0"/>
                  <a:cs typeface="Arial" panose="020B0604020202020204" pitchFamily="34" charset="0"/>
                </a:rPr>
                <a:t>Your advisor will register you for your first semester classes.</a:t>
              </a:r>
            </a:p>
            <a:p>
              <a:endParaRPr lang="en-US" sz="2000" dirty="0">
                <a:solidFill>
                  <a:schemeClr val="bg1"/>
                </a:solidFill>
                <a:latin typeface="Avenir Next LT Pro" panose="020B0504020202020204" pitchFamily="34" charset="0"/>
                <a:cs typeface="Arial" panose="020B0604020202020204" pitchFamily="34" charset="0"/>
              </a:endParaRPr>
            </a:p>
            <a:p>
              <a:r>
                <a:rPr lang="en-US" sz="2000" b="1" dirty="0">
                  <a:solidFill>
                    <a:schemeClr val="bg1"/>
                  </a:solidFill>
                  <a:latin typeface="Avenir Next LT Pro" panose="020B0504020202020204" pitchFamily="34" charset="0"/>
                  <a:cs typeface="Arial" panose="020B0604020202020204" pitchFamily="34" charset="0"/>
                </a:rPr>
                <a:t>Registering for Classes After Your First Semester</a:t>
              </a:r>
              <a:br>
                <a:rPr lang="en-US" sz="2000" b="1" dirty="0">
                  <a:solidFill>
                    <a:schemeClr val="bg1"/>
                  </a:solidFill>
                  <a:latin typeface="Avenir Next LT Pro" panose="020B0504020202020204" pitchFamily="34" charset="0"/>
                  <a:cs typeface="Arial" panose="020B0604020202020204" pitchFamily="34" charset="0"/>
                </a:rPr>
              </a:br>
              <a:r>
                <a:rPr lang="en-US" sz="2000" dirty="0">
                  <a:solidFill>
                    <a:schemeClr val="bg1"/>
                  </a:solidFill>
                  <a:latin typeface="Avenir Next LT Pro" panose="020B0504020202020204" pitchFamily="34" charset="0"/>
                  <a:cs typeface="Arial" panose="020B0604020202020204" pitchFamily="34" charset="0"/>
                </a:rPr>
                <a:t>During your first semester at BCCC, you will take a College Success course (ACA-111 or ACA-122) where you will create an Academic Course Plan that aligns with your career and personal goals. With your advisor’s guidance, you will choose courses and build a proposed schedule in Self-Service. Your advisor must approve your proposed class schedule before you can register for classes.</a:t>
              </a:r>
            </a:p>
            <a:p>
              <a:endParaRPr lang="en-US" sz="2000" dirty="0">
                <a:solidFill>
                  <a:schemeClr val="bg1"/>
                </a:solidFill>
                <a:latin typeface="Avenir Next LT Pro" panose="020B0504020202020204" pitchFamily="34" charset="0"/>
                <a:cs typeface="Arial" panose="020B0604020202020204" pitchFamily="34" charset="0"/>
              </a:endParaRPr>
            </a:p>
            <a:p>
              <a:r>
                <a:rPr lang="en-US" sz="2000" b="1" dirty="0">
                  <a:solidFill>
                    <a:schemeClr val="bg1"/>
                  </a:solidFill>
                  <a:latin typeface="Avenir Next LT Pro" panose="020B0504020202020204" pitchFamily="34" charset="0"/>
                  <a:cs typeface="Arial" panose="020B0604020202020204" pitchFamily="34" charset="0"/>
                </a:rPr>
                <a:t>High School Students</a:t>
              </a:r>
              <a:br>
                <a:rPr lang="en-US" sz="2000" dirty="0">
                  <a:solidFill>
                    <a:schemeClr val="bg1"/>
                  </a:solidFill>
                  <a:latin typeface="Avenir Next LT Pro" panose="020B0504020202020204" pitchFamily="34" charset="0"/>
                  <a:cs typeface="Arial" panose="020B0604020202020204" pitchFamily="34" charset="0"/>
                </a:rPr>
              </a:br>
              <a:r>
                <a:rPr lang="en-US" sz="2000" dirty="0">
                  <a:solidFill>
                    <a:schemeClr val="bg1"/>
                  </a:solidFill>
                  <a:latin typeface="Avenir Next LT Pro" panose="020B0504020202020204" pitchFamily="34" charset="0"/>
                  <a:cs typeface="Arial" panose="020B0604020202020204" pitchFamily="34" charset="0"/>
                </a:rPr>
                <a:t>All high school students complete advising and registration activities through their high school liaison.</a:t>
              </a:r>
              <a:endParaRPr lang="en-US" sz="2000" spc="115" dirty="0">
                <a:solidFill>
                  <a:srgbClr val="FFFFFF"/>
                </a:solidFill>
                <a:latin typeface="Avenir Next LT Pro" panose="020B0504020202020204" pitchFamily="34" charset="0"/>
              </a:endParaRPr>
            </a:p>
          </p:txBody>
        </p:sp>
      </p:grpSp>
      <p:sp>
        <p:nvSpPr>
          <p:cNvPr id="13" name="TextBox 13"/>
          <p:cNvSpPr txBox="1"/>
          <p:nvPr/>
        </p:nvSpPr>
        <p:spPr>
          <a:xfrm>
            <a:off x="33130" y="698917"/>
            <a:ext cx="18288000" cy="1024063"/>
          </a:xfrm>
          <a:prstGeom prst="rect">
            <a:avLst/>
          </a:prstGeom>
        </p:spPr>
        <p:txBody>
          <a:bodyPr lIns="0" tIns="0" rIns="0" bIns="0" rtlCol="0" anchor="t">
            <a:spAutoFit/>
          </a:bodyPr>
          <a:lstStyle/>
          <a:p>
            <a:pPr algn="ctr">
              <a:lnSpc>
                <a:spcPts val="8536"/>
              </a:lnSpc>
            </a:pPr>
            <a:r>
              <a:rPr lang="en-US" sz="6000" spc="416" dirty="0">
                <a:solidFill>
                  <a:srgbClr val="005B8B"/>
                </a:solidFill>
                <a:latin typeface="Avenir Ultra-Bold Italics"/>
              </a:rPr>
              <a:t>CENTRALIZED ADVISING CENTER (CAC)</a:t>
            </a:r>
          </a:p>
        </p:txBody>
      </p:sp>
      <p:sp>
        <p:nvSpPr>
          <p:cNvPr id="15" name="TextBox 15"/>
          <p:cNvSpPr txBox="1"/>
          <p:nvPr/>
        </p:nvSpPr>
        <p:spPr>
          <a:xfrm>
            <a:off x="33130" y="1661364"/>
            <a:ext cx="18288000" cy="564001"/>
          </a:xfrm>
          <a:prstGeom prst="rect">
            <a:avLst/>
          </a:prstGeom>
        </p:spPr>
        <p:txBody>
          <a:bodyPr lIns="0" tIns="0" rIns="0" bIns="0" rtlCol="0" anchor="t">
            <a:spAutoFit/>
          </a:bodyPr>
          <a:lstStyle/>
          <a:p>
            <a:pPr algn="ctr">
              <a:lnSpc>
                <a:spcPts val="4899"/>
              </a:lnSpc>
            </a:pPr>
            <a:r>
              <a:rPr lang="en-US" sz="2800" dirty="0">
                <a:solidFill>
                  <a:srgbClr val="000000"/>
                </a:solidFill>
                <a:latin typeface="Avenir" panose="020B0604020202020204" charset="0"/>
              </a:rPr>
              <a:t>At BCCC, you will receive one-on-one advising from academic advisors who care about your success!</a:t>
            </a:r>
          </a:p>
        </p:txBody>
      </p:sp>
      <p:grpSp>
        <p:nvGrpSpPr>
          <p:cNvPr id="18" name="Group 17">
            <a:extLst>
              <a:ext uri="{FF2B5EF4-FFF2-40B4-BE49-F238E27FC236}">
                <a16:creationId xmlns:a16="http://schemas.microsoft.com/office/drawing/2014/main" id="{FC7C0BB6-FEE8-4434-82B3-0038344C68C3}"/>
              </a:ext>
            </a:extLst>
          </p:cNvPr>
          <p:cNvGrpSpPr/>
          <p:nvPr/>
        </p:nvGrpSpPr>
        <p:grpSpPr>
          <a:xfrm>
            <a:off x="9296400" y="2781300"/>
            <a:ext cx="8164590" cy="7171365"/>
            <a:chOff x="785286" y="2854429"/>
            <a:chExt cx="8164590" cy="7171365"/>
          </a:xfrm>
        </p:grpSpPr>
        <p:grpSp>
          <p:nvGrpSpPr>
            <p:cNvPr id="4" name="Group 4"/>
            <p:cNvGrpSpPr/>
            <p:nvPr/>
          </p:nvGrpSpPr>
          <p:grpSpPr>
            <a:xfrm>
              <a:off x="785286" y="2854429"/>
              <a:ext cx="8164590" cy="7171365"/>
              <a:chOff x="0" y="0"/>
              <a:chExt cx="3443331" cy="3024449"/>
            </a:xfrm>
          </p:grpSpPr>
          <p:sp>
            <p:nvSpPr>
              <p:cNvPr id="5" name="Freeform 5"/>
              <p:cNvSpPr/>
              <p:nvPr/>
            </p:nvSpPr>
            <p:spPr>
              <a:xfrm>
                <a:off x="0" y="0"/>
                <a:ext cx="3443331" cy="3024449"/>
              </a:xfrm>
              <a:custGeom>
                <a:avLst/>
                <a:gdLst/>
                <a:ahLst/>
                <a:cxnLst/>
                <a:rect l="l" t="t" r="r" b="b"/>
                <a:pathLst>
                  <a:path w="3443331" h="3024449">
                    <a:moveTo>
                      <a:pt x="0" y="0"/>
                    </a:moveTo>
                    <a:lnTo>
                      <a:pt x="3443331" y="0"/>
                    </a:lnTo>
                    <a:lnTo>
                      <a:pt x="3443331" y="3024449"/>
                    </a:lnTo>
                    <a:lnTo>
                      <a:pt x="0" y="3024449"/>
                    </a:lnTo>
                    <a:close/>
                  </a:path>
                </a:pathLst>
              </a:custGeom>
              <a:solidFill>
                <a:srgbClr val="005B8B"/>
              </a:solidFill>
            </p:spPr>
          </p:sp>
        </p:grpSp>
        <p:sp>
          <p:nvSpPr>
            <p:cNvPr id="8" name="TextBox 8"/>
            <p:cNvSpPr txBox="1"/>
            <p:nvPr/>
          </p:nvSpPr>
          <p:spPr>
            <a:xfrm>
              <a:off x="785286" y="3961423"/>
              <a:ext cx="7848600" cy="3543855"/>
            </a:xfrm>
            <a:prstGeom prst="rect">
              <a:avLst/>
            </a:prstGeom>
          </p:spPr>
          <p:txBody>
            <a:bodyPr wrap="square" lIns="0" tIns="0" rIns="0" bIns="0" rtlCol="0" anchor="t">
              <a:spAutoFit/>
            </a:bodyPr>
            <a:lstStyle/>
            <a:p>
              <a:pPr marL="497665" lvl="1" indent="-248833">
                <a:lnSpc>
                  <a:spcPts val="4033"/>
                </a:lnSpc>
                <a:buFont typeface="Arial"/>
                <a:buChar char="•"/>
              </a:pPr>
              <a:r>
                <a:rPr lang="en-US" sz="2600" spc="115" dirty="0">
                  <a:solidFill>
                    <a:schemeClr val="bg1"/>
                  </a:solidFill>
                  <a:latin typeface="Avenir"/>
                  <a:hlinkClick r:id="rId3">
                    <a:extLst>
                      <a:ext uri="{A12FA001-AC4F-418D-AE19-62706E023703}">
                        <ahyp:hlinkClr xmlns:ahyp="http://schemas.microsoft.com/office/drawing/2018/hyperlinkcolor" val="tx"/>
                      </a:ext>
                    </a:extLst>
                  </a:hlinkClick>
                </a:rPr>
                <a:t>Which program of study is right for me?</a:t>
              </a:r>
              <a:endParaRPr lang="en-US" sz="2600" spc="115" dirty="0">
                <a:solidFill>
                  <a:schemeClr val="bg1"/>
                </a:solidFill>
                <a:latin typeface="Avenir"/>
              </a:endParaRPr>
            </a:p>
            <a:p>
              <a:pPr marL="248832" lvl="1">
                <a:lnSpc>
                  <a:spcPts val="4033"/>
                </a:lnSpc>
              </a:pPr>
              <a:endParaRPr lang="en-US" sz="2600" spc="115" dirty="0">
                <a:solidFill>
                  <a:schemeClr val="bg1"/>
                </a:solidFill>
                <a:latin typeface="Avenir"/>
              </a:endParaRPr>
            </a:p>
            <a:p>
              <a:pPr marL="497665" lvl="1" indent="-248833">
                <a:lnSpc>
                  <a:spcPts val="4033"/>
                </a:lnSpc>
                <a:buFont typeface="Arial"/>
                <a:buChar char="•"/>
              </a:pPr>
              <a:r>
                <a:rPr lang="en-US" sz="2600" spc="115" dirty="0">
                  <a:solidFill>
                    <a:schemeClr val="bg1"/>
                  </a:solidFill>
                  <a:latin typeface="Avenir"/>
                  <a:hlinkClick r:id="rId4">
                    <a:extLst>
                      <a:ext uri="{A12FA001-AC4F-418D-AE19-62706E023703}">
                        <ahyp:hlinkClr xmlns:ahyp="http://schemas.microsoft.com/office/drawing/2018/hyperlinkcolor" val="tx"/>
                      </a:ext>
                    </a:extLst>
                  </a:hlinkClick>
                </a:rPr>
                <a:t>Who is my advisor?</a:t>
              </a:r>
              <a:endParaRPr lang="en-US" sz="2600" spc="115" dirty="0">
                <a:solidFill>
                  <a:schemeClr val="bg1"/>
                </a:solidFill>
                <a:latin typeface="Avenir"/>
              </a:endParaRPr>
            </a:p>
            <a:p>
              <a:pPr marL="248832" lvl="1">
                <a:lnSpc>
                  <a:spcPts val="4033"/>
                </a:lnSpc>
              </a:pPr>
              <a:endParaRPr lang="en-US" sz="2600" spc="115" dirty="0">
                <a:solidFill>
                  <a:schemeClr val="bg1"/>
                </a:solidFill>
                <a:latin typeface="Avenir"/>
              </a:endParaRPr>
            </a:p>
            <a:p>
              <a:pPr marL="497665" lvl="1" indent="-248833">
                <a:lnSpc>
                  <a:spcPts val="4033"/>
                </a:lnSpc>
                <a:buFont typeface="Arial"/>
                <a:buChar char="•"/>
              </a:pPr>
              <a:r>
                <a:rPr lang="en-US" sz="2600" spc="115" dirty="0">
                  <a:solidFill>
                    <a:schemeClr val="bg1"/>
                  </a:solidFill>
                  <a:latin typeface="Avenir"/>
                  <a:hlinkClick r:id="rId5">
                    <a:extLst>
                      <a:ext uri="{A12FA001-AC4F-418D-AE19-62706E023703}">
                        <ahyp:hlinkClr xmlns:ahyp="http://schemas.microsoft.com/office/drawing/2018/hyperlinkcolor" val="tx"/>
                      </a:ext>
                    </a:extLst>
                  </a:hlinkClick>
                </a:rPr>
                <a:t>How can I see the course schedule?</a:t>
              </a:r>
              <a:endParaRPr lang="en-US" sz="2600" spc="115" dirty="0">
                <a:solidFill>
                  <a:schemeClr val="bg1"/>
                </a:solidFill>
                <a:latin typeface="Avenir"/>
              </a:endParaRPr>
            </a:p>
            <a:p>
              <a:pPr marL="248832" lvl="1">
                <a:lnSpc>
                  <a:spcPts val="4033"/>
                </a:lnSpc>
              </a:pPr>
              <a:endParaRPr lang="en-US" sz="2600" spc="115" dirty="0">
                <a:solidFill>
                  <a:schemeClr val="bg1"/>
                </a:solidFill>
                <a:latin typeface="Avenir"/>
              </a:endParaRPr>
            </a:p>
            <a:p>
              <a:pPr marL="497665" lvl="1" indent="-248833">
                <a:lnSpc>
                  <a:spcPts val="4033"/>
                </a:lnSpc>
                <a:buFont typeface="Arial"/>
                <a:buChar char="•"/>
              </a:pPr>
              <a:r>
                <a:rPr lang="en-US" sz="2600" spc="115" dirty="0">
                  <a:solidFill>
                    <a:schemeClr val="bg1"/>
                  </a:solidFill>
                  <a:latin typeface="Avenir"/>
                  <a:hlinkClick r:id="rId6">
                    <a:extLst>
                      <a:ext uri="{A12FA001-AC4F-418D-AE19-62706E023703}">
                        <ahyp:hlinkClr xmlns:ahyp="http://schemas.microsoft.com/office/drawing/2018/hyperlinkcolor" val="tx"/>
                      </a:ext>
                    </a:extLst>
                  </a:hlinkClick>
                </a:rPr>
                <a:t>How do I register for classes in Self Service?</a:t>
              </a:r>
              <a:endParaRPr lang="en-US" sz="2600" spc="115" dirty="0">
                <a:solidFill>
                  <a:schemeClr val="bg1"/>
                </a:solidFill>
                <a:latin typeface="Avenir Italics"/>
              </a:endParaRPr>
            </a:p>
          </p:txBody>
        </p:sp>
        <p:sp>
          <p:nvSpPr>
            <p:cNvPr id="14" name="TextBox 14"/>
            <p:cNvSpPr txBox="1"/>
            <p:nvPr/>
          </p:nvSpPr>
          <p:spPr>
            <a:xfrm>
              <a:off x="1028700" y="3002939"/>
              <a:ext cx="6558447" cy="789640"/>
            </a:xfrm>
            <a:prstGeom prst="rect">
              <a:avLst/>
            </a:prstGeom>
          </p:spPr>
          <p:txBody>
            <a:bodyPr wrap="square" lIns="0" tIns="0" rIns="0" bIns="0" rtlCol="0" anchor="t">
              <a:spAutoFit/>
            </a:bodyPr>
            <a:lstStyle/>
            <a:p>
              <a:pPr marL="0" lvl="0" indent="0" algn="ctr">
                <a:lnSpc>
                  <a:spcPts val="6519"/>
                </a:lnSpc>
                <a:spcBef>
                  <a:spcPct val="0"/>
                </a:spcBef>
              </a:pPr>
              <a:r>
                <a:rPr lang="en-US" sz="5257" spc="52" dirty="0">
                  <a:solidFill>
                    <a:srgbClr val="FFFFFF"/>
                  </a:solidFill>
                  <a:effectLst>
                    <a:outerShdw blurRad="50800" dist="38100" dir="2700000" algn="tl" rotWithShape="0">
                      <a:prstClr val="black">
                        <a:alpha val="40000"/>
                      </a:prstClr>
                    </a:outerShdw>
                  </a:effectLst>
                  <a:latin typeface="Avenir Bold Italics"/>
                </a:rPr>
                <a:t>We’re Here to Help</a:t>
              </a:r>
            </a:p>
          </p:txBody>
        </p:sp>
        <p:pic>
          <p:nvPicPr>
            <p:cNvPr id="19" name="Picture 18">
              <a:extLst>
                <a:ext uri="{FF2B5EF4-FFF2-40B4-BE49-F238E27FC236}">
                  <a16:creationId xmlns:a16="http://schemas.microsoft.com/office/drawing/2014/main" id="{0988F431-CD03-407E-A4FC-E3407A8AD8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74225" y="7903881"/>
              <a:ext cx="2259661" cy="1932660"/>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590367" y="590366"/>
            <a:ext cx="10287000" cy="9106267"/>
          </a:xfrm>
          <a:custGeom>
            <a:avLst/>
            <a:gdLst/>
            <a:ahLst/>
            <a:cxnLst/>
            <a:rect l="l" t="t" r="r" b="b"/>
            <a:pathLst>
              <a:path w="9106267" h="9106267">
                <a:moveTo>
                  <a:pt x="9106267" y="9106267"/>
                </a:moveTo>
                <a:lnTo>
                  <a:pt x="0" y="9106267"/>
                </a:lnTo>
                <a:lnTo>
                  <a:pt x="0" y="0"/>
                </a:lnTo>
                <a:lnTo>
                  <a:pt x="9106267" y="0"/>
                </a:lnTo>
                <a:lnTo>
                  <a:pt x="9106267" y="9106267"/>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5400000">
            <a:off x="8575235" y="531033"/>
            <a:ext cx="10287000" cy="9224933"/>
          </a:xfrm>
          <a:custGeom>
            <a:avLst/>
            <a:gdLst/>
            <a:ahLst/>
            <a:cxnLst/>
            <a:rect l="l" t="t" r="r" b="b"/>
            <a:pathLst>
              <a:path w="9224933" h="9224933">
                <a:moveTo>
                  <a:pt x="0" y="0"/>
                </a:moveTo>
                <a:lnTo>
                  <a:pt x="9224933" y="0"/>
                </a:lnTo>
                <a:lnTo>
                  <a:pt x="9224933" y="9224933"/>
                </a:lnTo>
                <a:lnTo>
                  <a:pt x="0" y="92249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595094" y="561109"/>
            <a:ext cx="6809820" cy="696601"/>
          </a:xfrm>
          <a:prstGeom prst="rect">
            <a:avLst/>
          </a:prstGeom>
        </p:spPr>
        <p:txBody>
          <a:bodyPr lIns="0" tIns="0" rIns="0" bIns="0" rtlCol="0" anchor="t">
            <a:spAutoFit/>
          </a:bodyPr>
          <a:lstStyle/>
          <a:p>
            <a:pPr>
              <a:lnSpc>
                <a:spcPts val="5691"/>
              </a:lnSpc>
            </a:pPr>
            <a:r>
              <a:rPr lang="en-US" sz="4742" spc="142" dirty="0">
                <a:solidFill>
                  <a:srgbClr val="FFFFFF"/>
                </a:solidFill>
                <a:latin typeface="Avenir Ultra-Bold"/>
              </a:rPr>
              <a:t>BCCC Lester </a:t>
            </a:r>
            <a:r>
              <a:rPr lang="en-US" sz="4742" spc="142" dirty="0">
                <a:solidFill>
                  <a:srgbClr val="FFFFFF"/>
                </a:solidFill>
                <a:effectLst>
                  <a:outerShdw blurRad="50800" dist="38100" algn="l" rotWithShape="0">
                    <a:prstClr val="black">
                      <a:alpha val="40000"/>
                    </a:prstClr>
                  </a:outerShdw>
                </a:effectLst>
                <a:latin typeface="Avenir Ultra-Bold"/>
              </a:rPr>
              <a:t>Library</a:t>
            </a:r>
          </a:p>
        </p:txBody>
      </p:sp>
      <p:sp>
        <p:nvSpPr>
          <p:cNvPr id="10" name="TextBox 10"/>
          <p:cNvSpPr txBox="1"/>
          <p:nvPr/>
        </p:nvSpPr>
        <p:spPr>
          <a:xfrm>
            <a:off x="9753600" y="6057900"/>
            <a:ext cx="8305800" cy="2954655"/>
          </a:xfrm>
          <a:prstGeom prst="rect">
            <a:avLst/>
          </a:prstGeom>
        </p:spPr>
        <p:txBody>
          <a:bodyPr wrap="square" lIns="0" tIns="0" rIns="0" bIns="0" rtlCol="0" anchor="t">
            <a:spAutoFit/>
          </a:bodyPr>
          <a:lstStyle/>
          <a:p>
            <a:r>
              <a:rPr lang="en-US" sz="2400" b="1"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For Online Inquiry &amp; Discovery:</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hlinkClick r:id="rId5">
                  <a:extLst>
                    <a:ext uri="{A12FA001-AC4F-418D-AE19-62706E023703}">
                      <ahyp:hlinkClr xmlns:ahyp="http://schemas.microsoft.com/office/drawing/2018/hyperlinkcolor" val="tx"/>
                    </a:ext>
                  </a:extLst>
                </a:hlinkClick>
              </a:rPr>
              <a:t>Library Webpage</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hlinkClick r:id="rId6">
                  <a:extLst>
                    <a:ext uri="{A12FA001-AC4F-418D-AE19-62706E023703}">
                      <ahyp:hlinkClr xmlns:ahyp="http://schemas.microsoft.com/office/drawing/2018/hyperlinkcolor" val="tx"/>
                    </a:ext>
                  </a:extLst>
                </a:hlinkClick>
              </a:rPr>
              <a:t>Search the online catalog (Evergreen)</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hlinkClick r:id="rId7">
                  <a:extLst>
                    <a:ext uri="{A12FA001-AC4F-418D-AE19-62706E023703}">
                      <ahyp:hlinkClr xmlns:ahyp="http://schemas.microsoft.com/office/drawing/2018/hyperlinkcolor" val="tx"/>
                    </a:ext>
                  </a:extLst>
                </a:hlinkClick>
              </a:rPr>
              <a:t>Library Card Application</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hlinkClick r:id="rId8">
                  <a:extLst>
                    <a:ext uri="{A12FA001-AC4F-418D-AE19-62706E023703}">
                      <ahyp:hlinkClr xmlns:ahyp="http://schemas.microsoft.com/office/drawing/2018/hyperlinkcolor" val="tx"/>
                    </a:ext>
                  </a:extLst>
                </a:hlinkClick>
              </a:rPr>
              <a:t>Research Consultations</a:t>
            </a:r>
            <a:r>
              <a:rPr lang="en-US" sz="2400" dirty="0">
                <a:solidFill>
                  <a:schemeClr val="bg1"/>
                </a:solidFill>
                <a:effectLst>
                  <a:outerShdw blurRad="50800" dist="38100" dir="2700000" algn="tl" rotWithShape="0">
                    <a:prstClr val="black">
                      <a:alpha val="40000"/>
                    </a:prstClr>
                  </a:outerShdw>
                </a:effectLst>
                <a:latin typeface="Avenir" panose="020B0604020202020204" charset="0"/>
                <a:cs typeface="Arial" panose="020B0604020202020204" pitchFamily="34" charset="0"/>
              </a:rPr>
              <a:t>:  </a:t>
            </a:r>
            <a:r>
              <a:rPr lang="en-US" sz="2400" dirty="0">
                <a:solidFill>
                  <a:schemeClr val="bg1"/>
                </a:solidFill>
                <a:latin typeface="Avenir" panose="020B0604020202020204" charset="0"/>
              </a:rPr>
              <a:t>Schedule an in-person research help session for finding, evaluating, and/or citing sources (30 minutes).  We can also meet you virtually if you can’t come to campus. </a:t>
            </a:r>
          </a:p>
        </p:txBody>
      </p:sp>
      <p:pic>
        <p:nvPicPr>
          <p:cNvPr id="14" name="Picture 13">
            <a:extLst>
              <a:ext uri="{FF2B5EF4-FFF2-40B4-BE49-F238E27FC236}">
                <a16:creationId xmlns:a16="http://schemas.microsoft.com/office/drawing/2014/main" id="{AAFB58F9-223E-4D59-8349-BC0D85B0710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68801" y="300936"/>
            <a:ext cx="1776633" cy="1519532"/>
          </a:xfrm>
          <a:prstGeom prst="rect">
            <a:avLst/>
          </a:prstGeom>
        </p:spPr>
      </p:pic>
      <p:pic>
        <p:nvPicPr>
          <p:cNvPr id="17" name="Picture 16">
            <a:extLst>
              <a:ext uri="{FF2B5EF4-FFF2-40B4-BE49-F238E27FC236}">
                <a16:creationId xmlns:a16="http://schemas.microsoft.com/office/drawing/2014/main" id="{72D75D71-9812-499B-8990-F0CFEA5D0D3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77400" y="484499"/>
            <a:ext cx="8021836" cy="4903541"/>
          </a:xfrm>
          <a:prstGeom prst="rect">
            <a:avLst/>
          </a:prstGeom>
        </p:spPr>
      </p:pic>
      <p:sp>
        <p:nvSpPr>
          <p:cNvPr id="19" name="TextBox 18">
            <a:extLst>
              <a:ext uri="{FF2B5EF4-FFF2-40B4-BE49-F238E27FC236}">
                <a16:creationId xmlns:a16="http://schemas.microsoft.com/office/drawing/2014/main" id="{A9FF7E54-128B-40CB-80C1-0AE0D42E038B}"/>
              </a:ext>
            </a:extLst>
          </p:cNvPr>
          <p:cNvSpPr txBox="1"/>
          <p:nvPr/>
        </p:nvSpPr>
        <p:spPr>
          <a:xfrm>
            <a:off x="554348" y="1060702"/>
            <a:ext cx="7543800" cy="3046988"/>
          </a:xfrm>
          <a:prstGeom prst="rect">
            <a:avLst/>
          </a:prstGeom>
          <a:noFill/>
        </p:spPr>
        <p:txBody>
          <a:bodyPr wrap="square" rtlCol="0">
            <a:spAutoFit/>
          </a:bodyPr>
          <a:lstStyle/>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venir" panose="020B0604020202020204" charset="0"/>
              </a:rPr>
              <a:t>The Lester Library at Beaufort County Community College supports the educational goals, objectives, and academic programs of the college. We provide access to many information resources and collections suitable for lifelong learning and research. We also have a beautiful space where library users can come to study and relax. We hope to see you soon!</a:t>
            </a:r>
            <a:endParaRPr lang="en-US" sz="2400" dirty="0">
              <a:solidFill>
                <a:schemeClr val="bg1"/>
              </a:solidFill>
              <a:effectLst>
                <a:outerShdw blurRad="50800" dist="38100" dir="2700000" algn="tl" rotWithShape="0">
                  <a:prstClr val="black">
                    <a:alpha val="40000"/>
                  </a:prstClr>
                </a:outerShdw>
              </a:effectLst>
              <a:latin typeface="Avenir" panose="020B0604020202020204" charset="0"/>
            </a:endParaRPr>
          </a:p>
        </p:txBody>
      </p:sp>
      <p:pic>
        <p:nvPicPr>
          <p:cNvPr id="21" name="Picture 20">
            <a:extLst>
              <a:ext uri="{FF2B5EF4-FFF2-40B4-BE49-F238E27FC236}">
                <a16:creationId xmlns:a16="http://schemas.microsoft.com/office/drawing/2014/main" id="{F0C90FEC-D0D2-4C96-A0C6-CCC8ADE8AF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9085" y="4718873"/>
            <a:ext cx="8108095" cy="4928783"/>
          </a:xfrm>
          <a:prstGeom prst="rect">
            <a:avLst/>
          </a:prstGeom>
        </p:spPr>
      </p:pic>
    </p:spTree>
    <p:extLst>
      <p:ext uri="{BB962C8B-B14F-4D97-AF65-F5344CB8AC3E}">
        <p14:creationId xmlns:p14="http://schemas.microsoft.com/office/powerpoint/2010/main" val="179394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0A9FBCC-CBF4-4D3A-ADEC-DF2E23E5E2B6}"/>
              </a:ext>
            </a:extLst>
          </p:cNvPr>
          <p:cNvGrpSpPr/>
          <p:nvPr/>
        </p:nvGrpSpPr>
        <p:grpSpPr>
          <a:xfrm>
            <a:off x="705161" y="2476501"/>
            <a:ext cx="8358715" cy="7461255"/>
            <a:chOff x="9143999" y="2854429"/>
            <a:chExt cx="8358715" cy="7171365"/>
          </a:xfrm>
        </p:grpSpPr>
        <p:grpSp>
          <p:nvGrpSpPr>
            <p:cNvPr id="2" name="Group 2"/>
            <p:cNvGrpSpPr/>
            <p:nvPr/>
          </p:nvGrpSpPr>
          <p:grpSpPr>
            <a:xfrm>
              <a:off x="9216577" y="2854429"/>
              <a:ext cx="8286137" cy="7171365"/>
              <a:chOff x="0" y="0"/>
              <a:chExt cx="3494593" cy="3024449"/>
            </a:xfrm>
          </p:grpSpPr>
          <p:sp>
            <p:nvSpPr>
              <p:cNvPr id="3" name="Freeform 3"/>
              <p:cNvSpPr/>
              <p:nvPr/>
            </p:nvSpPr>
            <p:spPr>
              <a:xfrm>
                <a:off x="0" y="0"/>
                <a:ext cx="3494593" cy="3024449"/>
              </a:xfrm>
              <a:custGeom>
                <a:avLst/>
                <a:gdLst/>
                <a:ahLst/>
                <a:cxnLst/>
                <a:rect l="l" t="t" r="r" b="b"/>
                <a:pathLst>
                  <a:path w="3494593" h="3024449">
                    <a:moveTo>
                      <a:pt x="0" y="0"/>
                    </a:moveTo>
                    <a:lnTo>
                      <a:pt x="3494593" y="0"/>
                    </a:lnTo>
                    <a:lnTo>
                      <a:pt x="3494593" y="3024449"/>
                    </a:lnTo>
                    <a:lnTo>
                      <a:pt x="0" y="3024449"/>
                    </a:lnTo>
                    <a:close/>
                  </a:path>
                </a:pathLst>
              </a:custGeom>
              <a:solidFill>
                <a:srgbClr val="005B8B"/>
              </a:solidFill>
            </p:spPr>
          </p:sp>
        </p:grpSp>
        <p:sp>
          <p:nvSpPr>
            <p:cNvPr id="9" name="TextBox 9"/>
            <p:cNvSpPr txBox="1"/>
            <p:nvPr/>
          </p:nvSpPr>
          <p:spPr>
            <a:xfrm>
              <a:off x="9143999" y="2989584"/>
              <a:ext cx="8051193" cy="1560135"/>
            </a:xfrm>
            <a:prstGeom prst="rect">
              <a:avLst/>
            </a:prstGeom>
          </p:spPr>
          <p:txBody>
            <a:bodyPr wrap="square" lIns="0" tIns="0" rIns="0" bIns="0" rtlCol="0" anchor="t">
              <a:spAutoFit/>
            </a:bodyPr>
            <a:lstStyle/>
            <a:p>
              <a:pPr algn="ctr">
                <a:lnSpc>
                  <a:spcPts val="6519"/>
                </a:lnSpc>
              </a:pPr>
              <a:r>
                <a:rPr lang="en-US" sz="5257" spc="52" dirty="0">
                  <a:solidFill>
                    <a:srgbClr val="FFFFFF"/>
                  </a:solidFill>
                  <a:effectLst>
                    <a:outerShdw blurRad="50800" dist="38100" dir="2700000" algn="tl" rotWithShape="0">
                      <a:prstClr val="black">
                        <a:alpha val="40000"/>
                      </a:prstClr>
                    </a:outerShdw>
                  </a:effectLst>
                  <a:latin typeface="Avenir Bold Italics"/>
                </a:rPr>
                <a:t>Hoopla and </a:t>
              </a:r>
            </a:p>
            <a:p>
              <a:pPr algn="ctr">
                <a:lnSpc>
                  <a:spcPts val="6519"/>
                </a:lnSpc>
              </a:pPr>
              <a:r>
                <a:rPr lang="en-US" sz="5257" spc="52" dirty="0">
                  <a:solidFill>
                    <a:srgbClr val="FFFFFF"/>
                  </a:solidFill>
                  <a:effectLst>
                    <a:outerShdw blurRad="50800" dist="38100" dir="2700000" algn="tl" rotWithShape="0">
                      <a:prstClr val="black">
                        <a:alpha val="40000"/>
                      </a:prstClr>
                    </a:outerShdw>
                  </a:effectLst>
                  <a:latin typeface="Avenir Bold Italics"/>
                </a:rPr>
                <a:t>Dogwood Digital</a:t>
              </a:r>
            </a:p>
          </p:txBody>
        </p:sp>
        <p:sp>
          <p:nvSpPr>
            <p:cNvPr id="10" name="TextBox 10"/>
            <p:cNvSpPr txBox="1"/>
            <p:nvPr/>
          </p:nvSpPr>
          <p:spPr>
            <a:xfrm>
              <a:off x="9906000" y="4034738"/>
              <a:ext cx="7289193" cy="399148"/>
            </a:xfrm>
            <a:prstGeom prst="rect">
              <a:avLst/>
            </a:prstGeom>
          </p:spPr>
          <p:txBody>
            <a:bodyPr wrap="square" lIns="0" tIns="0" rIns="0" bIns="0" rtlCol="0" anchor="t">
              <a:spAutoFit/>
            </a:bodyPr>
            <a:lstStyle/>
            <a:p>
              <a:pPr marL="248832" lvl="1">
                <a:lnSpc>
                  <a:spcPts val="3388"/>
                </a:lnSpc>
              </a:pPr>
              <a:endParaRPr lang="en-US" sz="2305" spc="115" dirty="0">
                <a:solidFill>
                  <a:srgbClr val="FFFFFF"/>
                </a:solidFill>
                <a:latin typeface="Avenir"/>
              </a:endParaRPr>
            </a:p>
          </p:txBody>
        </p:sp>
      </p:grpSp>
      <p:sp>
        <p:nvSpPr>
          <p:cNvPr id="13" name="TextBox 13"/>
          <p:cNvSpPr txBox="1"/>
          <p:nvPr/>
        </p:nvSpPr>
        <p:spPr>
          <a:xfrm>
            <a:off x="33130" y="698917"/>
            <a:ext cx="18288000" cy="1024063"/>
          </a:xfrm>
          <a:prstGeom prst="rect">
            <a:avLst/>
          </a:prstGeom>
        </p:spPr>
        <p:txBody>
          <a:bodyPr lIns="0" tIns="0" rIns="0" bIns="0" rtlCol="0" anchor="t">
            <a:spAutoFit/>
          </a:bodyPr>
          <a:lstStyle/>
          <a:p>
            <a:pPr algn="ctr">
              <a:lnSpc>
                <a:spcPts val="8536"/>
              </a:lnSpc>
            </a:pPr>
            <a:r>
              <a:rPr lang="en-US" sz="6000" spc="416" dirty="0">
                <a:solidFill>
                  <a:srgbClr val="005B8B"/>
                </a:solidFill>
                <a:effectLst>
                  <a:outerShdw blurRad="50800" dist="38100" dir="2700000" algn="tl" rotWithShape="0">
                    <a:prstClr val="black">
                      <a:alpha val="40000"/>
                    </a:prstClr>
                  </a:outerShdw>
                </a:effectLst>
                <a:latin typeface="Avenir Ultra-Bold Italics"/>
              </a:rPr>
              <a:t>Additional BCCC Library Resources</a:t>
            </a:r>
          </a:p>
        </p:txBody>
      </p:sp>
      <p:sp>
        <p:nvSpPr>
          <p:cNvPr id="15" name="TextBox 15"/>
          <p:cNvSpPr txBox="1"/>
          <p:nvPr/>
        </p:nvSpPr>
        <p:spPr>
          <a:xfrm>
            <a:off x="33130" y="1661364"/>
            <a:ext cx="18288000" cy="571438"/>
          </a:xfrm>
          <a:prstGeom prst="rect">
            <a:avLst/>
          </a:prstGeom>
        </p:spPr>
        <p:txBody>
          <a:bodyPr lIns="0" tIns="0" rIns="0" bIns="0" rtlCol="0" anchor="t">
            <a:spAutoFit/>
          </a:bodyPr>
          <a:lstStyle/>
          <a:p>
            <a:pPr algn="ctr">
              <a:lnSpc>
                <a:spcPts val="4899"/>
              </a:lnSpc>
            </a:pPr>
            <a:r>
              <a:rPr lang="en-US" sz="3200" dirty="0">
                <a:latin typeface="Avenir" panose="020B0604020202020204" charset="0"/>
              </a:rPr>
              <a:t>Whether you’re learning on campus or online, we have additional resources for you.</a:t>
            </a:r>
            <a:endParaRPr lang="en-US" sz="3200" dirty="0">
              <a:solidFill>
                <a:srgbClr val="000000"/>
              </a:solidFill>
              <a:latin typeface="Avenir" panose="020B0604020202020204" charset="0"/>
            </a:endParaRPr>
          </a:p>
        </p:txBody>
      </p:sp>
      <p:grpSp>
        <p:nvGrpSpPr>
          <p:cNvPr id="18" name="Group 17">
            <a:extLst>
              <a:ext uri="{FF2B5EF4-FFF2-40B4-BE49-F238E27FC236}">
                <a16:creationId xmlns:a16="http://schemas.microsoft.com/office/drawing/2014/main" id="{FC7C0BB6-FEE8-4434-82B3-0038344C68C3}"/>
              </a:ext>
            </a:extLst>
          </p:cNvPr>
          <p:cNvGrpSpPr/>
          <p:nvPr/>
        </p:nvGrpSpPr>
        <p:grpSpPr>
          <a:xfrm>
            <a:off x="9296400" y="2476501"/>
            <a:ext cx="8164590" cy="7476164"/>
            <a:chOff x="785286" y="2549630"/>
            <a:chExt cx="8164590" cy="7476164"/>
          </a:xfrm>
        </p:grpSpPr>
        <p:grpSp>
          <p:nvGrpSpPr>
            <p:cNvPr id="4" name="Group 4"/>
            <p:cNvGrpSpPr/>
            <p:nvPr/>
          </p:nvGrpSpPr>
          <p:grpSpPr>
            <a:xfrm>
              <a:off x="785286" y="2549630"/>
              <a:ext cx="8164590" cy="7476164"/>
              <a:chOff x="0" y="-128546"/>
              <a:chExt cx="3443331" cy="3152995"/>
            </a:xfrm>
          </p:grpSpPr>
          <p:sp>
            <p:nvSpPr>
              <p:cNvPr id="5" name="Freeform 5"/>
              <p:cNvSpPr/>
              <p:nvPr/>
            </p:nvSpPr>
            <p:spPr>
              <a:xfrm>
                <a:off x="0" y="-128546"/>
                <a:ext cx="3443331" cy="3152995"/>
              </a:xfrm>
              <a:custGeom>
                <a:avLst/>
                <a:gdLst/>
                <a:ahLst/>
                <a:cxnLst/>
                <a:rect l="l" t="t" r="r" b="b"/>
                <a:pathLst>
                  <a:path w="3443331" h="3024449">
                    <a:moveTo>
                      <a:pt x="0" y="0"/>
                    </a:moveTo>
                    <a:lnTo>
                      <a:pt x="3443331" y="0"/>
                    </a:lnTo>
                    <a:lnTo>
                      <a:pt x="3443331" y="3024449"/>
                    </a:lnTo>
                    <a:lnTo>
                      <a:pt x="0" y="3024449"/>
                    </a:lnTo>
                    <a:close/>
                  </a:path>
                </a:pathLst>
              </a:custGeom>
              <a:solidFill>
                <a:srgbClr val="005B8B"/>
              </a:solidFill>
            </p:spPr>
          </p:sp>
        </p:grpSp>
        <p:sp>
          <p:nvSpPr>
            <p:cNvPr id="14" name="TextBox 14"/>
            <p:cNvSpPr txBox="1"/>
            <p:nvPr/>
          </p:nvSpPr>
          <p:spPr>
            <a:xfrm>
              <a:off x="1631165" y="2618743"/>
              <a:ext cx="6558447" cy="762838"/>
            </a:xfrm>
            <a:prstGeom prst="rect">
              <a:avLst/>
            </a:prstGeom>
          </p:spPr>
          <p:txBody>
            <a:bodyPr wrap="square" lIns="0" tIns="0" rIns="0" bIns="0" rtlCol="0" anchor="t">
              <a:spAutoFit/>
            </a:bodyPr>
            <a:lstStyle/>
            <a:p>
              <a:pPr marL="0" lvl="0" indent="0" algn="ctr">
                <a:lnSpc>
                  <a:spcPts val="6519"/>
                </a:lnSpc>
                <a:spcBef>
                  <a:spcPct val="0"/>
                </a:spcBef>
              </a:pPr>
              <a:r>
                <a:rPr lang="en-US" sz="4400" spc="52" dirty="0">
                  <a:solidFill>
                    <a:srgbClr val="FFFFFF"/>
                  </a:solidFill>
                  <a:effectLst>
                    <a:outerShdw blurRad="50800" dist="38100" dir="2700000" algn="tl" rotWithShape="0">
                      <a:prstClr val="black">
                        <a:alpha val="40000"/>
                      </a:prstClr>
                    </a:outerShdw>
                  </a:effectLst>
                  <a:latin typeface="Avenir Bold Italics"/>
                </a:rPr>
                <a:t>24/7 Librarian Chatbot</a:t>
              </a:r>
            </a:p>
          </p:txBody>
        </p:sp>
        <p:pic>
          <p:nvPicPr>
            <p:cNvPr id="19" name="Picture 18">
              <a:extLst>
                <a:ext uri="{FF2B5EF4-FFF2-40B4-BE49-F238E27FC236}">
                  <a16:creationId xmlns:a16="http://schemas.microsoft.com/office/drawing/2014/main" id="{0988F431-CD03-407E-A4FC-E3407A8AD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6886" y="7942103"/>
              <a:ext cx="2078347" cy="1777584"/>
            </a:xfrm>
            <a:prstGeom prst="rect">
              <a:avLst/>
            </a:prstGeom>
          </p:spPr>
        </p:pic>
      </p:grpSp>
      <p:pic>
        <p:nvPicPr>
          <p:cNvPr id="7" name="Picture 6">
            <a:extLst>
              <a:ext uri="{FF2B5EF4-FFF2-40B4-BE49-F238E27FC236}">
                <a16:creationId xmlns:a16="http://schemas.microsoft.com/office/drawing/2014/main" id="{5B9F311A-699C-4351-A2FF-611625C602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3559" y="4352250"/>
            <a:ext cx="5782482" cy="1991003"/>
          </a:xfrm>
          <a:prstGeom prst="rect">
            <a:avLst/>
          </a:prstGeom>
        </p:spPr>
      </p:pic>
      <p:pic>
        <p:nvPicPr>
          <p:cNvPr id="12" name="Picture 11">
            <a:extLst>
              <a:ext uri="{FF2B5EF4-FFF2-40B4-BE49-F238E27FC236}">
                <a16:creationId xmlns:a16="http://schemas.microsoft.com/office/drawing/2014/main" id="{7BD3D242-9FD3-4A97-AE50-D074BFC873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435" y="6473940"/>
            <a:ext cx="5987581" cy="3343066"/>
          </a:xfrm>
          <a:prstGeom prst="rect">
            <a:avLst/>
          </a:prstGeom>
        </p:spPr>
      </p:pic>
      <p:pic>
        <p:nvPicPr>
          <p:cNvPr id="17" name="Picture 16">
            <a:extLst>
              <a:ext uri="{FF2B5EF4-FFF2-40B4-BE49-F238E27FC236}">
                <a16:creationId xmlns:a16="http://schemas.microsoft.com/office/drawing/2014/main" id="{F10F27BE-AC4C-44E3-A2EF-F3A0A1BF6E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58202" y="3479490"/>
            <a:ext cx="2762636" cy="4153480"/>
          </a:xfrm>
          <a:prstGeom prst="rect">
            <a:avLst/>
          </a:prstGeom>
        </p:spPr>
      </p:pic>
      <p:pic>
        <p:nvPicPr>
          <p:cNvPr id="21" name="Picture 20">
            <a:extLst>
              <a:ext uri="{FF2B5EF4-FFF2-40B4-BE49-F238E27FC236}">
                <a16:creationId xmlns:a16="http://schemas.microsoft.com/office/drawing/2014/main" id="{8E6ABC1C-4019-4B43-8811-D341913D463E}"/>
              </a:ext>
            </a:extLst>
          </p:cNvPr>
          <p:cNvPicPr>
            <a:picLocks noChangeAspect="1"/>
          </p:cNvPicPr>
          <p:nvPr/>
        </p:nvPicPr>
        <p:blipFill>
          <a:blip r:embed="rId7"/>
          <a:stretch>
            <a:fillRect/>
          </a:stretch>
        </p:blipFill>
        <p:spPr>
          <a:xfrm>
            <a:off x="9616374" y="3377564"/>
            <a:ext cx="3508444" cy="6433577"/>
          </a:xfrm>
          <a:prstGeom prst="rect">
            <a:avLst/>
          </a:prstGeom>
        </p:spPr>
      </p:pic>
    </p:spTree>
    <p:extLst>
      <p:ext uri="{BB962C8B-B14F-4D97-AF65-F5344CB8AC3E}">
        <p14:creationId xmlns:p14="http://schemas.microsoft.com/office/powerpoint/2010/main" val="1515517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B8B"/>
        </a:solidFill>
        <a:effectLst/>
      </p:bgPr>
    </p:bg>
    <p:spTree>
      <p:nvGrpSpPr>
        <p:cNvPr id="1" name=""/>
        <p:cNvGrpSpPr/>
        <p:nvPr/>
      </p:nvGrpSpPr>
      <p:grpSpPr>
        <a:xfrm>
          <a:off x="0" y="0"/>
          <a:ext cx="0" cy="0"/>
          <a:chOff x="0" y="0"/>
          <a:chExt cx="0" cy="0"/>
        </a:xfrm>
      </p:grpSpPr>
      <p:grpSp>
        <p:nvGrpSpPr>
          <p:cNvPr id="3" name="Group 3"/>
          <p:cNvGrpSpPr/>
          <p:nvPr/>
        </p:nvGrpSpPr>
        <p:grpSpPr>
          <a:xfrm>
            <a:off x="771104" y="549223"/>
            <a:ext cx="8349557" cy="6540952"/>
            <a:chOff x="-343461" y="-2250410"/>
            <a:chExt cx="11132741" cy="8721266"/>
          </a:xfrm>
        </p:grpSpPr>
        <p:sp>
          <p:nvSpPr>
            <p:cNvPr id="4" name="AutoShape 4"/>
            <p:cNvSpPr/>
            <p:nvPr/>
          </p:nvSpPr>
          <p:spPr>
            <a:xfrm>
              <a:off x="-253998" y="-2250410"/>
              <a:ext cx="7518398" cy="2100087"/>
            </a:xfrm>
            <a:prstGeom prst="rect">
              <a:avLst/>
            </a:prstGeom>
            <a:solidFill>
              <a:srgbClr val="F2F0F4"/>
            </a:solidFill>
          </p:spPr>
        </p:sp>
        <p:sp>
          <p:nvSpPr>
            <p:cNvPr id="5" name="TextBox 5"/>
            <p:cNvSpPr txBox="1"/>
            <p:nvPr/>
          </p:nvSpPr>
          <p:spPr>
            <a:xfrm>
              <a:off x="145810" y="-1933791"/>
              <a:ext cx="6915390" cy="1436290"/>
            </a:xfrm>
            <a:prstGeom prst="rect">
              <a:avLst/>
            </a:prstGeom>
            <a:effectLst>
              <a:outerShdw blurRad="50800" dist="38100" dir="2700000" algn="tl" rotWithShape="0">
                <a:prstClr val="black">
                  <a:alpha val="40000"/>
                </a:prstClr>
              </a:outerShdw>
            </a:effectLst>
          </p:spPr>
          <p:txBody>
            <a:bodyPr wrap="square" lIns="0" tIns="0" rIns="0" bIns="0" rtlCol="0" anchor="t">
              <a:spAutoFit/>
            </a:bodyPr>
            <a:lstStyle/>
            <a:p>
              <a:pPr>
                <a:lnSpc>
                  <a:spcPts val="8400"/>
                </a:lnSpc>
              </a:pPr>
              <a:r>
                <a:rPr lang="en-US" sz="8000" b="1" dirty="0" err="1">
                  <a:solidFill>
                    <a:srgbClr val="005B8B"/>
                  </a:solidFill>
                  <a:effectLst>
                    <a:outerShdw blurRad="50800" dist="38100" dir="2700000" algn="tl" rotWithShape="0">
                      <a:prstClr val="black">
                        <a:alpha val="40000"/>
                      </a:prstClr>
                    </a:outerShdw>
                  </a:effectLst>
                  <a:latin typeface="Avenir Bold" panose="020B0604020202020204" charset="0"/>
                </a:rPr>
                <a:t>Libguides</a:t>
              </a:r>
              <a:endParaRPr lang="en-US" sz="8000" b="1" dirty="0">
                <a:solidFill>
                  <a:srgbClr val="005B8B"/>
                </a:solidFill>
                <a:effectLst>
                  <a:outerShdw blurRad="50800" dist="38100" dir="2700000" algn="tl" rotWithShape="0">
                    <a:prstClr val="black">
                      <a:alpha val="40000"/>
                    </a:prstClr>
                  </a:outerShdw>
                </a:effectLst>
                <a:latin typeface="Avenir Bold" panose="020B0604020202020204" charset="0"/>
              </a:endParaRPr>
            </a:p>
          </p:txBody>
        </p:sp>
        <p:sp>
          <p:nvSpPr>
            <p:cNvPr id="7" name="TextBox 7"/>
            <p:cNvSpPr txBox="1"/>
            <p:nvPr/>
          </p:nvSpPr>
          <p:spPr>
            <a:xfrm>
              <a:off x="-343461" y="258389"/>
              <a:ext cx="11132741" cy="6212467"/>
            </a:xfrm>
            <a:prstGeom prst="rect">
              <a:avLst/>
            </a:prstGeom>
          </p:spPr>
          <p:txBody>
            <a:bodyPr wrap="square" lIns="0" tIns="0" rIns="0" bIns="0" rtlCol="0" anchor="t">
              <a:spAutoFit/>
            </a:bodyPr>
            <a:lstStyle/>
            <a:p>
              <a:pPr>
                <a:lnSpc>
                  <a:spcPts val="4550"/>
                </a:lnSpc>
              </a:pPr>
              <a:r>
                <a:rPr lang="en-US" sz="2800" b="1" dirty="0" err="1">
                  <a:solidFill>
                    <a:schemeClr val="bg1"/>
                  </a:solidFill>
                  <a:latin typeface="Avenir" panose="020B0604020202020204" charset="0"/>
                </a:rPr>
                <a:t>LibGuides</a:t>
              </a:r>
              <a:r>
                <a:rPr lang="en-US" sz="2800" b="1" dirty="0">
                  <a:solidFill>
                    <a:schemeClr val="bg1"/>
                  </a:solidFill>
                  <a:latin typeface="Avenir" panose="020B0604020202020204" charset="0"/>
                </a:rPr>
                <a:t> </a:t>
              </a:r>
              <a:r>
                <a:rPr lang="en-US" sz="2800" dirty="0">
                  <a:solidFill>
                    <a:schemeClr val="bg1"/>
                  </a:solidFill>
                  <a:latin typeface="Avenir" panose="020B0604020202020204" charset="0"/>
                </a:rPr>
                <a:t>are websites that feature library resources and educational content intended for faculty, students, and other researchers. Guides are either </a:t>
              </a:r>
              <a:r>
                <a:rPr lang="en-US" sz="2800" b="1" i="1" dirty="0">
                  <a:solidFill>
                    <a:schemeClr val="bg1"/>
                  </a:solidFill>
                  <a:latin typeface="Avenir" panose="020B0604020202020204" charset="0"/>
                </a:rPr>
                <a:t>informational</a:t>
              </a:r>
              <a:r>
                <a:rPr lang="en-US" sz="2800" dirty="0">
                  <a:solidFill>
                    <a:schemeClr val="bg1"/>
                  </a:solidFill>
                  <a:latin typeface="Avenir" panose="020B0604020202020204" charset="0"/>
                </a:rPr>
                <a:t>  (guides about library research, resources, and services) or </a:t>
              </a:r>
              <a:r>
                <a:rPr lang="en-US" sz="2800" b="1" i="1" dirty="0">
                  <a:solidFill>
                    <a:schemeClr val="bg1"/>
                  </a:solidFill>
                  <a:latin typeface="Avenir" panose="020B0604020202020204" charset="0"/>
                </a:rPr>
                <a:t>research </a:t>
              </a:r>
              <a:r>
                <a:rPr lang="en-US" sz="2800" dirty="0">
                  <a:solidFill>
                    <a:schemeClr val="bg1"/>
                  </a:solidFill>
                  <a:latin typeface="Avenir" panose="020B0604020202020204" charset="0"/>
                </a:rPr>
                <a:t>(specific curriculum-based guides).</a:t>
              </a:r>
            </a:p>
            <a:p>
              <a:pPr>
                <a:lnSpc>
                  <a:spcPts val="4550"/>
                </a:lnSpc>
              </a:pPr>
              <a:r>
                <a:rPr lang="en-US" sz="2800" dirty="0">
                  <a:solidFill>
                    <a:schemeClr val="bg1"/>
                  </a:solidFill>
                  <a:latin typeface="Avenir" panose="020B0604020202020204" charset="0"/>
                </a:rPr>
                <a:t>You can find these under "Resources" on the </a:t>
              </a:r>
              <a:r>
                <a:rPr lang="en-US" sz="2800" dirty="0">
                  <a:solidFill>
                    <a:schemeClr val="bg1"/>
                  </a:solidFill>
                  <a:latin typeface="Avenir" panose="020B0604020202020204" charset="0"/>
                  <a:hlinkClick r:id="rId3">
                    <a:extLst>
                      <a:ext uri="{A12FA001-AC4F-418D-AE19-62706E023703}">
                        <ahyp:hlinkClr xmlns:ahyp="http://schemas.microsoft.com/office/drawing/2018/hyperlinkcolor" val="tx"/>
                      </a:ext>
                    </a:extLst>
                  </a:hlinkClick>
                </a:rPr>
                <a:t>library homepage</a:t>
              </a:r>
              <a:r>
                <a:rPr lang="en-US" sz="2800" dirty="0">
                  <a:solidFill>
                    <a:schemeClr val="bg1"/>
                  </a:solidFill>
                  <a:latin typeface="Avenir" panose="020B0604020202020204" charset="0"/>
                </a:rPr>
                <a:t>.</a:t>
              </a:r>
              <a:endParaRPr lang="en-US" sz="2800" spc="130" dirty="0">
                <a:solidFill>
                  <a:schemeClr val="bg1"/>
                </a:solidFill>
                <a:latin typeface="Avenir" panose="020B0604020202020204" charset="0"/>
              </a:endParaRPr>
            </a:p>
          </p:txBody>
        </p:sp>
      </p:grpSp>
      <p:sp>
        <p:nvSpPr>
          <p:cNvPr id="11" name="TextBox 11"/>
          <p:cNvSpPr txBox="1"/>
          <p:nvPr/>
        </p:nvSpPr>
        <p:spPr>
          <a:xfrm>
            <a:off x="9335344" y="3845061"/>
            <a:ext cx="5860899" cy="3589693"/>
          </a:xfrm>
          <a:prstGeom prst="rect">
            <a:avLst/>
          </a:prstGeom>
        </p:spPr>
        <p:txBody>
          <a:bodyPr lIns="47214" tIns="47214" rIns="47214" bIns="47214" rtlCol="0" anchor="ctr"/>
          <a:lstStyle/>
          <a:p>
            <a:pPr algn="ctr">
              <a:lnSpc>
                <a:spcPts val="3333"/>
              </a:lnSpc>
            </a:pPr>
            <a:endParaRPr/>
          </a:p>
        </p:txBody>
      </p:sp>
      <p:pic>
        <p:nvPicPr>
          <p:cNvPr id="6" name="Picture 5">
            <a:extLst>
              <a:ext uri="{FF2B5EF4-FFF2-40B4-BE49-F238E27FC236}">
                <a16:creationId xmlns:a16="http://schemas.microsoft.com/office/drawing/2014/main" id="{C8E78933-0573-4210-9ED1-D59FDA62F4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8044000"/>
            <a:ext cx="8534400" cy="1698747"/>
          </a:xfrm>
          <a:prstGeom prst="rect">
            <a:avLst/>
          </a:prstGeom>
        </p:spPr>
      </p:pic>
      <p:pic>
        <p:nvPicPr>
          <p:cNvPr id="15" name="Picture 14">
            <a:extLst>
              <a:ext uri="{FF2B5EF4-FFF2-40B4-BE49-F238E27FC236}">
                <a16:creationId xmlns:a16="http://schemas.microsoft.com/office/drawing/2014/main" id="{2F53D145-283B-4056-8CB3-EF5F77AAE040}"/>
              </a:ext>
            </a:extLst>
          </p:cNvPr>
          <p:cNvPicPr>
            <a:picLocks noChangeAspect="1"/>
          </p:cNvPicPr>
          <p:nvPr/>
        </p:nvPicPr>
        <p:blipFill>
          <a:blip r:embed="rId5"/>
          <a:stretch>
            <a:fillRect/>
          </a:stretch>
        </p:blipFill>
        <p:spPr>
          <a:xfrm>
            <a:off x="10210159" y="572969"/>
            <a:ext cx="6993958" cy="4458807"/>
          </a:xfrm>
          <a:prstGeom prst="rect">
            <a:avLst/>
          </a:prstGeom>
        </p:spPr>
      </p:pic>
      <p:pic>
        <p:nvPicPr>
          <p:cNvPr id="16" name="Picture 15">
            <a:extLst>
              <a:ext uri="{FF2B5EF4-FFF2-40B4-BE49-F238E27FC236}">
                <a16:creationId xmlns:a16="http://schemas.microsoft.com/office/drawing/2014/main" id="{48E116E2-1D37-442E-AD12-5A5373CBECAB}"/>
              </a:ext>
            </a:extLst>
          </p:cNvPr>
          <p:cNvPicPr>
            <a:picLocks noChangeAspect="1"/>
          </p:cNvPicPr>
          <p:nvPr/>
        </p:nvPicPr>
        <p:blipFill>
          <a:blip r:embed="rId6"/>
          <a:stretch>
            <a:fillRect/>
          </a:stretch>
        </p:blipFill>
        <p:spPr>
          <a:xfrm>
            <a:off x="10210159" y="5507547"/>
            <a:ext cx="7024216" cy="414263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D29AE505AEB0498ECFDEC758FECA76" ma:contentTypeVersion="18" ma:contentTypeDescription="Create a new document." ma:contentTypeScope="" ma:versionID="d1e3b9ec66a4c45ea76b903872d930d8">
  <xsd:schema xmlns:xsd="http://www.w3.org/2001/XMLSchema" xmlns:xs="http://www.w3.org/2001/XMLSchema" xmlns:p="http://schemas.microsoft.com/office/2006/metadata/properties" xmlns:ns3="d9129f7d-7521-4347-9d8c-f2d532e18888" xmlns:ns4="cb23a237-4722-41b4-ade4-2e4fa855f2ec" targetNamespace="http://schemas.microsoft.com/office/2006/metadata/properties" ma:root="true" ma:fieldsID="dc06c32749e0ed4658d72c5b5bb3681b" ns3:_="" ns4:_="">
    <xsd:import namespace="d9129f7d-7521-4347-9d8c-f2d532e18888"/>
    <xsd:import namespace="cb23a237-4722-41b4-ade4-2e4fa855f2e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AutoKeyPoints" minOccurs="0"/>
                <xsd:element ref="ns4:MediaServiceKeyPoints" minOccurs="0"/>
                <xsd:element ref="ns4:MediaServiceGenerationTime" minOccurs="0"/>
                <xsd:element ref="ns4:MediaServiceEventHashCode"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29f7d-7521-4347-9d8c-f2d532e1888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23a237-4722-41b4-ade4-2e4fa855f2e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b23a237-4722-41b4-ade4-2e4fa855f2ec" xsi:nil="true"/>
  </documentManagement>
</p:properties>
</file>

<file path=customXml/itemProps1.xml><?xml version="1.0" encoding="utf-8"?>
<ds:datastoreItem xmlns:ds="http://schemas.openxmlformats.org/officeDocument/2006/customXml" ds:itemID="{E184587D-3943-4BE1-9169-7E3702EE1E53}">
  <ds:schemaRefs>
    <ds:schemaRef ds:uri="http://schemas.microsoft.com/sharepoint/v3/contenttype/forms"/>
  </ds:schemaRefs>
</ds:datastoreItem>
</file>

<file path=customXml/itemProps2.xml><?xml version="1.0" encoding="utf-8"?>
<ds:datastoreItem xmlns:ds="http://schemas.openxmlformats.org/officeDocument/2006/customXml" ds:itemID="{BEC354F4-AEEB-4CAE-85CB-FF232E62F5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129f7d-7521-4347-9d8c-f2d532e18888"/>
    <ds:schemaRef ds:uri="cb23a237-4722-41b4-ade4-2e4fa855f2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251E6F-0584-4AD4-BF87-02FC18B4462D}">
  <ds:schemaRefs>
    <ds:schemaRef ds:uri="http://purl.org/dc/elements/1.1/"/>
    <ds:schemaRef ds:uri="http://purl.org/dc/dcmitype/"/>
    <ds:schemaRef ds:uri="http://schemas.microsoft.com/office/2006/documentManagement/types"/>
    <ds:schemaRef ds:uri="d9129f7d-7521-4347-9d8c-f2d532e18888"/>
    <ds:schemaRef ds:uri="cb23a237-4722-41b4-ade4-2e4fa855f2ec"/>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2872</TotalTime>
  <Words>2151</Words>
  <Application>Microsoft Office PowerPoint</Application>
  <PresentationFormat>Custom</PresentationFormat>
  <Paragraphs>290</Paragraphs>
  <Slides>22</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Avenir Medium</vt:lpstr>
      <vt:lpstr>Avenir Next LT Pro</vt:lpstr>
      <vt:lpstr>Avenir Bold Italics</vt:lpstr>
      <vt:lpstr>Avenir Italics</vt:lpstr>
      <vt:lpstr>Avenir</vt:lpstr>
      <vt:lpstr>Avenir Bold</vt:lpstr>
      <vt:lpstr>Avenir Ultra-Bold Italics</vt:lpstr>
      <vt:lpstr>Avenir Ultra-Bold</vt:lpstr>
      <vt:lpstr>Calibri</vt:lpstr>
      <vt:lpstr>Arial</vt:lpstr>
      <vt:lpstr>Arial Rounded MT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BCCC Recruitment Presentation</dc:title>
  <dc:creator>Joanna Rieg</dc:creator>
  <cp:lastModifiedBy>Shelby Phillips</cp:lastModifiedBy>
  <cp:revision>81</cp:revision>
  <cp:lastPrinted>2026-01-16T14:51:41Z</cp:lastPrinted>
  <dcterms:created xsi:type="dcterms:W3CDTF">2006-08-16T00:00:00Z</dcterms:created>
  <dcterms:modified xsi:type="dcterms:W3CDTF">2026-06-25T20:02:03Z</dcterms:modified>
  <dc:identifier>DAF8x6ItCbk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0x0101001DD29AE505AEB0498ECFDEC758FECA76</vt:lpwstr>
  </property>
</Properties>
</file>